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2" r:id="rId7"/>
  </p:sldIdLst>
  <p:sldSz cx="6858000" cy="9144000" type="screen4x3"/>
  <p:notesSz cx="7010400" cy="9296400"/>
  <p:defaultText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1"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8" algn="l" defTabSz="914196" rtl="0" eaLnBrk="1" latinLnBrk="0" hangingPunct="1">
      <a:defRPr sz="1800" kern="1200">
        <a:solidFill>
          <a:schemeClr val="tx1"/>
        </a:solidFill>
        <a:latin typeface="+mn-lt"/>
        <a:ea typeface="+mn-ea"/>
        <a:cs typeface="+mn-cs"/>
      </a:defRPr>
    </a:lvl8pPr>
    <a:lvl9pPr marL="3656786" algn="l" defTabSz="9141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CC0099"/>
    <a:srgbClr val="FFFFFF"/>
    <a:srgbClr val="9DD5BC"/>
    <a:srgbClr val="FCD5B5"/>
    <a:srgbClr val="FF99FF"/>
    <a:srgbClr val="FFCC99"/>
    <a:srgbClr val="0B452B"/>
    <a:srgbClr val="51CF51"/>
    <a:srgbClr val="4BD54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3" autoAdjust="0"/>
    <p:restoredTop sz="86380" autoAdjust="0"/>
  </p:normalViewPr>
  <p:slideViewPr>
    <p:cSldViewPr>
      <p:cViewPr>
        <p:scale>
          <a:sx n="100" d="100"/>
          <a:sy n="100" d="100"/>
        </p:scale>
        <p:origin x="-1938" y="10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EE511E3-A9F8-4CF9-B130-58838DFCF2F9}" type="datetimeFigureOut">
              <a:rPr lang="en-US" smtClean="0"/>
              <a:pPr/>
              <a:t>1/2/2018</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7"/>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5138"/>
          </a:xfrm>
          <a:prstGeom prst="rect">
            <a:avLst/>
          </a:prstGeom>
        </p:spPr>
        <p:txBody>
          <a:bodyPr vert="horz" lIns="91440" tIns="45720" rIns="91440" bIns="45720" rtlCol="0" anchor="b"/>
          <a:lstStyle>
            <a:lvl1pPr algn="r">
              <a:defRPr sz="1200"/>
            </a:lvl1pPr>
          </a:lstStyle>
          <a:p>
            <a:fld id="{D530FB3C-84C6-4472-9F59-0C133CBC55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196" rtl="0" eaLnBrk="1" latinLnBrk="0" hangingPunct="1">
      <a:defRPr sz="1200" kern="1200">
        <a:solidFill>
          <a:schemeClr val="tx1"/>
        </a:solidFill>
        <a:latin typeface="+mn-lt"/>
        <a:ea typeface="+mn-ea"/>
        <a:cs typeface="+mn-cs"/>
      </a:defRPr>
    </a:lvl1pPr>
    <a:lvl2pPr marL="457098" algn="l" defTabSz="914196" rtl="0" eaLnBrk="1" latinLnBrk="0" hangingPunct="1">
      <a:defRPr sz="1200" kern="1200">
        <a:solidFill>
          <a:schemeClr val="tx1"/>
        </a:solidFill>
        <a:latin typeface="+mn-lt"/>
        <a:ea typeface="+mn-ea"/>
        <a:cs typeface="+mn-cs"/>
      </a:defRPr>
    </a:lvl2pPr>
    <a:lvl3pPr marL="914196" algn="l" defTabSz="914196" rtl="0" eaLnBrk="1" latinLnBrk="0" hangingPunct="1">
      <a:defRPr sz="1200" kern="1200">
        <a:solidFill>
          <a:schemeClr val="tx1"/>
        </a:solidFill>
        <a:latin typeface="+mn-lt"/>
        <a:ea typeface="+mn-ea"/>
        <a:cs typeface="+mn-cs"/>
      </a:defRPr>
    </a:lvl3pPr>
    <a:lvl4pPr marL="1371294" algn="l" defTabSz="914196" rtl="0" eaLnBrk="1" latinLnBrk="0" hangingPunct="1">
      <a:defRPr sz="1200" kern="1200">
        <a:solidFill>
          <a:schemeClr val="tx1"/>
        </a:solidFill>
        <a:latin typeface="+mn-lt"/>
        <a:ea typeface="+mn-ea"/>
        <a:cs typeface="+mn-cs"/>
      </a:defRPr>
    </a:lvl4pPr>
    <a:lvl5pPr marL="1828392" algn="l" defTabSz="914196" rtl="0" eaLnBrk="1" latinLnBrk="0" hangingPunct="1">
      <a:defRPr sz="1200" kern="1200">
        <a:solidFill>
          <a:schemeClr val="tx1"/>
        </a:solidFill>
        <a:latin typeface="+mn-lt"/>
        <a:ea typeface="+mn-ea"/>
        <a:cs typeface="+mn-cs"/>
      </a:defRPr>
    </a:lvl5pPr>
    <a:lvl6pPr marL="2285491" algn="l" defTabSz="914196" rtl="0" eaLnBrk="1" latinLnBrk="0" hangingPunct="1">
      <a:defRPr sz="1200" kern="1200">
        <a:solidFill>
          <a:schemeClr val="tx1"/>
        </a:solidFill>
        <a:latin typeface="+mn-lt"/>
        <a:ea typeface="+mn-ea"/>
        <a:cs typeface="+mn-cs"/>
      </a:defRPr>
    </a:lvl6pPr>
    <a:lvl7pPr marL="2742588" algn="l" defTabSz="914196" rtl="0" eaLnBrk="1" latinLnBrk="0" hangingPunct="1">
      <a:defRPr sz="1200" kern="1200">
        <a:solidFill>
          <a:schemeClr val="tx1"/>
        </a:solidFill>
        <a:latin typeface="+mn-lt"/>
        <a:ea typeface="+mn-ea"/>
        <a:cs typeface="+mn-cs"/>
      </a:defRPr>
    </a:lvl7pPr>
    <a:lvl8pPr marL="3199688" algn="l" defTabSz="914196" rtl="0" eaLnBrk="1" latinLnBrk="0" hangingPunct="1">
      <a:defRPr sz="1200" kern="1200">
        <a:solidFill>
          <a:schemeClr val="tx1"/>
        </a:solidFill>
        <a:latin typeface="+mn-lt"/>
        <a:ea typeface="+mn-ea"/>
        <a:cs typeface="+mn-cs"/>
      </a:defRPr>
    </a:lvl8pPr>
    <a:lvl9pPr marL="3656786" algn="l" defTabSz="914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0FB3C-84C6-4472-9F59-0C133CBC559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30FB3C-84C6-4472-9F59-0C133CBC559A}"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098" indent="0" algn="ctr">
              <a:buNone/>
              <a:defRPr>
                <a:solidFill>
                  <a:schemeClr val="tx1">
                    <a:tint val="75000"/>
                  </a:schemeClr>
                </a:solidFill>
              </a:defRPr>
            </a:lvl2pPr>
            <a:lvl3pPr marL="914196" indent="0" algn="ctr">
              <a:buNone/>
              <a:defRPr>
                <a:solidFill>
                  <a:schemeClr val="tx1">
                    <a:tint val="75000"/>
                  </a:schemeClr>
                </a:solidFill>
              </a:defRPr>
            </a:lvl3pPr>
            <a:lvl4pPr marL="1371294" indent="0" algn="ctr">
              <a:buNone/>
              <a:defRPr>
                <a:solidFill>
                  <a:schemeClr val="tx1">
                    <a:tint val="75000"/>
                  </a:schemeClr>
                </a:solidFill>
              </a:defRPr>
            </a:lvl4pPr>
            <a:lvl5pPr marL="1828392" indent="0" algn="ctr">
              <a:buNone/>
              <a:defRPr>
                <a:solidFill>
                  <a:schemeClr val="tx1">
                    <a:tint val="75000"/>
                  </a:schemeClr>
                </a:solidFill>
              </a:defRPr>
            </a:lvl5pPr>
            <a:lvl6pPr marL="2285491" indent="0" algn="ctr">
              <a:buNone/>
              <a:defRPr>
                <a:solidFill>
                  <a:schemeClr val="tx1">
                    <a:tint val="75000"/>
                  </a:schemeClr>
                </a:solidFill>
              </a:defRPr>
            </a:lvl6pPr>
            <a:lvl7pPr marL="2742588" indent="0" algn="ctr">
              <a:buNone/>
              <a:defRPr>
                <a:solidFill>
                  <a:schemeClr val="tx1">
                    <a:tint val="75000"/>
                  </a:schemeClr>
                </a:solidFill>
              </a:defRPr>
            </a:lvl7pPr>
            <a:lvl8pPr marL="3199688" indent="0" algn="ctr">
              <a:buNone/>
              <a:defRPr>
                <a:solidFill>
                  <a:schemeClr val="tx1">
                    <a:tint val="75000"/>
                  </a:schemeClr>
                </a:solidFill>
              </a:defRPr>
            </a:lvl8pPr>
            <a:lvl9pPr marL="36567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67DF5-E7D8-4EC9-A6FF-71B0FAF9E837}" type="datetime1">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75E2B-CFBA-43C0-82CD-C852143111BF}" type="datetime1">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9"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AD3FE-DA42-40A5-B2A3-3AFCB5989594}" type="datetime1">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D211-1BBF-42BD-9991-F1F4FA700958}" type="datetime1">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1900">
                <a:solidFill>
                  <a:schemeClr val="tx1">
                    <a:tint val="75000"/>
                  </a:schemeClr>
                </a:solidFill>
              </a:defRPr>
            </a:lvl1pPr>
            <a:lvl2pPr marL="457098" indent="0">
              <a:buNone/>
              <a:defRPr sz="1800">
                <a:solidFill>
                  <a:schemeClr val="tx1">
                    <a:tint val="75000"/>
                  </a:schemeClr>
                </a:solidFill>
              </a:defRPr>
            </a:lvl2pPr>
            <a:lvl3pPr marL="914196" indent="0">
              <a:buNone/>
              <a:defRPr sz="1600">
                <a:solidFill>
                  <a:schemeClr val="tx1">
                    <a:tint val="75000"/>
                  </a:schemeClr>
                </a:solidFill>
              </a:defRPr>
            </a:lvl3pPr>
            <a:lvl4pPr marL="1371294" indent="0">
              <a:buNone/>
              <a:defRPr sz="1400">
                <a:solidFill>
                  <a:schemeClr val="tx1">
                    <a:tint val="75000"/>
                  </a:schemeClr>
                </a:solidFill>
              </a:defRPr>
            </a:lvl4pPr>
            <a:lvl5pPr marL="1828392" indent="0">
              <a:buNone/>
              <a:defRPr sz="1400">
                <a:solidFill>
                  <a:schemeClr val="tx1">
                    <a:tint val="75000"/>
                  </a:schemeClr>
                </a:solidFill>
              </a:defRPr>
            </a:lvl5pPr>
            <a:lvl6pPr marL="2285491" indent="0">
              <a:buNone/>
              <a:defRPr sz="1400">
                <a:solidFill>
                  <a:schemeClr val="tx1">
                    <a:tint val="75000"/>
                  </a:schemeClr>
                </a:solidFill>
              </a:defRPr>
            </a:lvl6pPr>
            <a:lvl7pPr marL="2742588" indent="0">
              <a:buNone/>
              <a:defRPr sz="1400">
                <a:solidFill>
                  <a:schemeClr val="tx1">
                    <a:tint val="75000"/>
                  </a:schemeClr>
                </a:solidFill>
              </a:defRPr>
            </a:lvl7pPr>
            <a:lvl8pPr marL="3199688" indent="0">
              <a:buNone/>
              <a:defRPr sz="1400">
                <a:solidFill>
                  <a:schemeClr val="tx1">
                    <a:tint val="75000"/>
                  </a:schemeClr>
                </a:solidFill>
              </a:defRPr>
            </a:lvl8pPr>
            <a:lvl9pPr marL="365678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2E98D-4F44-40C2-8FD7-E9D5A451F7AD}" type="datetime1">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8" y="2844803"/>
            <a:ext cx="2257425" cy="8045451"/>
          </a:xfrm>
        </p:spPr>
        <p:txBody>
          <a:bodyPr/>
          <a:lstStyle>
            <a:lvl1pPr>
              <a:defRPr sz="29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3" y="2844803"/>
            <a:ext cx="2257425" cy="8045451"/>
          </a:xfrm>
        </p:spPr>
        <p:txBody>
          <a:bodyPr/>
          <a:lstStyle>
            <a:lvl1pPr>
              <a:defRPr sz="29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66150C-34A0-4F05-AACF-480C24C4C22D}" type="datetime1">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9"/>
            <a:ext cx="3030141" cy="853016"/>
          </a:xfrm>
        </p:spPr>
        <p:txBody>
          <a:bodyPr anchor="b"/>
          <a:lstStyle>
            <a:lvl1pPr marL="0" indent="0">
              <a:buNone/>
              <a:defRPr sz="2500" b="1"/>
            </a:lvl1pPr>
            <a:lvl2pPr marL="457098" indent="0">
              <a:buNone/>
              <a:defRPr sz="1900" b="1"/>
            </a:lvl2pPr>
            <a:lvl3pPr marL="914196" indent="0">
              <a:buNone/>
              <a:defRPr sz="1800" b="1"/>
            </a:lvl3pPr>
            <a:lvl4pPr marL="1371294" indent="0">
              <a:buNone/>
              <a:defRPr sz="1600" b="1"/>
            </a:lvl4pPr>
            <a:lvl5pPr marL="1828392" indent="0">
              <a:buNone/>
              <a:defRPr sz="1600" b="1"/>
            </a:lvl5pPr>
            <a:lvl6pPr marL="2285491" indent="0">
              <a:buNone/>
              <a:defRPr sz="1600" b="1"/>
            </a:lvl6pPr>
            <a:lvl7pPr marL="2742588" indent="0">
              <a:buNone/>
              <a:defRPr sz="1600" b="1"/>
            </a:lvl7pPr>
            <a:lvl8pPr marL="3199688" indent="0">
              <a:buNone/>
              <a:defRPr sz="1600" b="1"/>
            </a:lvl8pPr>
            <a:lvl9pPr marL="36567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5"/>
            <a:ext cx="3030141" cy="5268384"/>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9"/>
            <a:ext cx="3031332" cy="853016"/>
          </a:xfrm>
        </p:spPr>
        <p:txBody>
          <a:bodyPr anchor="b"/>
          <a:lstStyle>
            <a:lvl1pPr marL="0" indent="0">
              <a:buNone/>
              <a:defRPr sz="2500" b="1"/>
            </a:lvl1pPr>
            <a:lvl2pPr marL="457098" indent="0">
              <a:buNone/>
              <a:defRPr sz="1900" b="1"/>
            </a:lvl2pPr>
            <a:lvl3pPr marL="914196" indent="0">
              <a:buNone/>
              <a:defRPr sz="1800" b="1"/>
            </a:lvl3pPr>
            <a:lvl4pPr marL="1371294" indent="0">
              <a:buNone/>
              <a:defRPr sz="1600" b="1"/>
            </a:lvl4pPr>
            <a:lvl5pPr marL="1828392" indent="0">
              <a:buNone/>
              <a:defRPr sz="1600" b="1"/>
            </a:lvl5pPr>
            <a:lvl6pPr marL="2285491" indent="0">
              <a:buNone/>
              <a:defRPr sz="1600" b="1"/>
            </a:lvl6pPr>
            <a:lvl7pPr marL="2742588" indent="0">
              <a:buNone/>
              <a:defRPr sz="1600" b="1"/>
            </a:lvl7pPr>
            <a:lvl8pPr marL="3199688" indent="0">
              <a:buNone/>
              <a:defRPr sz="1600" b="1"/>
            </a:lvl8pPr>
            <a:lvl9pPr marL="36567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5"/>
            <a:ext cx="3031332" cy="5268384"/>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9B1945-0C6D-4D43-A627-01812B317B42}" type="datetime1">
              <a:rPr lang="en-US" smtClean="0"/>
              <a:pPr/>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F47EFF-57B7-43E8-95EE-EEBACAD9CB04}" type="datetime1">
              <a:rPr lang="en-US" smtClean="0"/>
              <a:pPr/>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43CAE-DF11-4EC2-A2CF-E7DDAD5C6528}" type="datetime1">
              <a:rPr lang="en-US" smtClean="0"/>
              <a:pPr/>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2681288" y="364070"/>
            <a:ext cx="3833813" cy="7804151"/>
          </a:xfrm>
        </p:spPr>
        <p:txBody>
          <a:bodyPr/>
          <a:lstStyle>
            <a:lvl1pPr>
              <a:defRPr sz="32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70"/>
            <a:ext cx="2256235" cy="6254751"/>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1" indent="0">
              <a:buNone/>
              <a:defRPr sz="900"/>
            </a:lvl6pPr>
            <a:lvl7pPr marL="2742588" indent="0">
              <a:buNone/>
              <a:defRPr sz="900"/>
            </a:lvl7pPr>
            <a:lvl8pPr marL="3199688" indent="0">
              <a:buNone/>
              <a:defRPr sz="900"/>
            </a:lvl8pPr>
            <a:lvl9pPr marL="36567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027ED-0853-4196-BECC-D26729C2878E}" type="datetime1">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3"/>
            <a:ext cx="4114800" cy="755651"/>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098" indent="0">
              <a:buNone/>
              <a:defRPr sz="2900"/>
            </a:lvl2pPr>
            <a:lvl3pPr marL="914196" indent="0">
              <a:buNone/>
              <a:defRPr sz="2500"/>
            </a:lvl3pPr>
            <a:lvl4pPr marL="1371294" indent="0">
              <a:buNone/>
              <a:defRPr sz="1900"/>
            </a:lvl4pPr>
            <a:lvl5pPr marL="1828392" indent="0">
              <a:buNone/>
              <a:defRPr sz="1900"/>
            </a:lvl5pPr>
            <a:lvl6pPr marL="2285491" indent="0">
              <a:buNone/>
              <a:defRPr sz="1900"/>
            </a:lvl6pPr>
            <a:lvl7pPr marL="2742588" indent="0">
              <a:buNone/>
              <a:defRPr sz="1900"/>
            </a:lvl7pPr>
            <a:lvl8pPr marL="3199688" indent="0">
              <a:buNone/>
              <a:defRPr sz="1900"/>
            </a:lvl8pPr>
            <a:lvl9pPr marL="3656786" indent="0">
              <a:buNone/>
              <a:defRPr sz="1900"/>
            </a:lvl9pPr>
          </a:lstStyle>
          <a:p>
            <a:endParaRPr lang="en-US" dirty="0"/>
          </a:p>
        </p:txBody>
      </p:sp>
      <p:sp>
        <p:nvSpPr>
          <p:cNvPr id="4" name="Text Placeholder 3"/>
          <p:cNvSpPr>
            <a:spLocks noGrp="1"/>
          </p:cNvSpPr>
          <p:nvPr>
            <p:ph type="body" sz="half" idx="2"/>
          </p:nvPr>
        </p:nvSpPr>
        <p:spPr>
          <a:xfrm>
            <a:off x="1344216" y="7156454"/>
            <a:ext cx="4114800" cy="1073149"/>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1" indent="0">
              <a:buNone/>
              <a:defRPr sz="900"/>
            </a:lvl6pPr>
            <a:lvl7pPr marL="2742588" indent="0">
              <a:buNone/>
              <a:defRPr sz="900"/>
            </a:lvl7pPr>
            <a:lvl8pPr marL="3199688" indent="0">
              <a:buNone/>
              <a:defRPr sz="900"/>
            </a:lvl8pPr>
            <a:lvl9pPr marL="365678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B7008-6C00-4033-9F80-0128B3FED9DC}" type="datetime1">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CAEF3-A0E1-4881-BF93-7F14CC085B2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20" tIns="45709" rIns="91420"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20" tIns="45709" rIns="91420"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9"/>
            <a:ext cx="1600200" cy="486833"/>
          </a:xfrm>
          <a:prstGeom prst="rect">
            <a:avLst/>
          </a:prstGeom>
        </p:spPr>
        <p:txBody>
          <a:bodyPr vert="horz" lIns="91420" tIns="45709" rIns="91420" bIns="45709" rtlCol="0" anchor="ctr"/>
          <a:lstStyle>
            <a:lvl1pPr algn="l">
              <a:defRPr sz="1200">
                <a:solidFill>
                  <a:schemeClr val="tx1">
                    <a:tint val="75000"/>
                  </a:schemeClr>
                </a:solidFill>
              </a:defRPr>
            </a:lvl1pPr>
          </a:lstStyle>
          <a:p>
            <a:fld id="{BE116B22-1ED6-4B50-8E12-AC209AF97357}" type="datetime1">
              <a:rPr lang="en-US" smtClean="0"/>
              <a:pPr/>
              <a:t>1/2/2018</a:t>
            </a:fld>
            <a:endParaRPr lang="en-US" dirty="0"/>
          </a:p>
        </p:txBody>
      </p:sp>
      <p:sp>
        <p:nvSpPr>
          <p:cNvPr id="5" name="Footer Placeholder 4"/>
          <p:cNvSpPr>
            <a:spLocks noGrp="1"/>
          </p:cNvSpPr>
          <p:nvPr>
            <p:ph type="ftr" sz="quarter" idx="3"/>
          </p:nvPr>
        </p:nvSpPr>
        <p:spPr>
          <a:xfrm>
            <a:off x="2343150" y="8475139"/>
            <a:ext cx="2171700" cy="486833"/>
          </a:xfrm>
          <a:prstGeom prst="rect">
            <a:avLst/>
          </a:prstGeom>
        </p:spPr>
        <p:txBody>
          <a:bodyPr vert="horz" lIns="91420" tIns="45709" rIns="91420" bIns="4570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9"/>
            <a:ext cx="1600200" cy="486833"/>
          </a:xfrm>
          <a:prstGeom prst="rect">
            <a:avLst/>
          </a:prstGeom>
        </p:spPr>
        <p:txBody>
          <a:bodyPr vert="horz" lIns="91420" tIns="45709" rIns="91420" bIns="45709" rtlCol="0" anchor="ctr"/>
          <a:lstStyle>
            <a:lvl1pPr algn="r">
              <a:defRPr sz="1200">
                <a:solidFill>
                  <a:schemeClr val="tx1">
                    <a:tint val="75000"/>
                  </a:schemeClr>
                </a:solidFill>
              </a:defRPr>
            </a:lvl1pPr>
          </a:lstStyle>
          <a:p>
            <a:fld id="{EACCAEF3-A0E1-4881-BF93-7F14CC085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196"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5" indent="-285688" algn="l" defTabSz="91419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745" indent="-228550" algn="l" defTabSz="91419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599844"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6942"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4040"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71139"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8238"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5335" indent="-228550" algn="l" defTabSz="91419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1"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8" algn="l" defTabSz="914196" rtl="0" eaLnBrk="1" latinLnBrk="0" hangingPunct="1">
        <a:defRPr sz="1800" kern="1200">
          <a:solidFill>
            <a:schemeClr val="tx1"/>
          </a:solidFill>
          <a:latin typeface="+mn-lt"/>
          <a:ea typeface="+mn-ea"/>
          <a:cs typeface="+mn-cs"/>
        </a:defRPr>
      </a:lvl8pPr>
      <a:lvl9pPr marL="3656786" algn="l" defTabSz="914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richmondnc.com/245/Aging-Servic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09600"/>
            <a:ext cx="4953000" cy="533400"/>
          </a:xfrm>
        </p:spPr>
        <p:txBody>
          <a:bodyPr>
            <a:noAutofit/>
          </a:bodyPr>
          <a:lstStyle/>
          <a:p>
            <a:pPr algn="l"/>
            <a:r>
              <a:rPr lang="en-US" sz="5400" dirty="0" smtClean="0">
                <a:latin typeface="Bookman Old Style" pitchFamily="18" charset="0"/>
              </a:rPr>
              <a:t>Newsletter</a:t>
            </a:r>
            <a:endParaRPr lang="en-US" sz="5400" dirty="0">
              <a:latin typeface="Bookman Old Style" pitchFamily="18" charset="0"/>
            </a:endParaRPr>
          </a:p>
        </p:txBody>
      </p:sp>
      <p:sp>
        <p:nvSpPr>
          <p:cNvPr id="3" name="Subtitle 2"/>
          <p:cNvSpPr>
            <a:spLocks noGrp="1"/>
          </p:cNvSpPr>
          <p:nvPr>
            <p:ph type="subTitle" idx="1"/>
          </p:nvPr>
        </p:nvSpPr>
        <p:spPr>
          <a:xfrm>
            <a:off x="1524000" y="304800"/>
            <a:ext cx="5105400" cy="457200"/>
          </a:xfrm>
        </p:spPr>
        <p:txBody>
          <a:bodyPr>
            <a:normAutofit fontScale="77500" lnSpcReduction="20000"/>
          </a:bodyPr>
          <a:lstStyle/>
          <a:p>
            <a:r>
              <a:rPr lang="en-US" sz="2900" dirty="0" smtClean="0">
                <a:solidFill>
                  <a:schemeClr val="tx1"/>
                </a:solidFill>
                <a:latin typeface="Bookman Old Style" pitchFamily="18" charset="0"/>
              </a:rPr>
              <a:t>Richmond County Aging Services</a:t>
            </a:r>
            <a:endParaRPr lang="en-US" sz="2900" dirty="0">
              <a:solidFill>
                <a:schemeClr val="tx1"/>
              </a:solidFill>
              <a:latin typeface="Bookman Old Style" pitchFamily="18" charset="0"/>
            </a:endParaRPr>
          </a:p>
        </p:txBody>
      </p:sp>
      <p:grpSp>
        <p:nvGrpSpPr>
          <p:cNvPr id="1026" name="Group 2"/>
          <p:cNvGrpSpPr>
            <a:grpSpLocks/>
          </p:cNvGrpSpPr>
          <p:nvPr/>
        </p:nvGrpSpPr>
        <p:grpSpPr bwMode="auto">
          <a:xfrm>
            <a:off x="381002" y="361950"/>
            <a:ext cx="1295401" cy="1390651"/>
            <a:chOff x="108585000" y="109578531"/>
            <a:chExt cx="1371600" cy="685800"/>
          </a:xfrm>
        </p:grpSpPr>
        <p:sp>
          <p:nvSpPr>
            <p:cNvPr id="1027" name="Rectangle 3" hidden="1"/>
            <p:cNvSpPr>
              <a:spLocks noChangeArrowheads="1" noChangeShapeType="1"/>
            </p:cNvSpPr>
            <p:nvPr/>
          </p:nvSpPr>
          <p:spPr bwMode="auto">
            <a:xfrm>
              <a:off x="108585000" y="109578531"/>
              <a:ext cx="1371600" cy="685800"/>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1028" name="Picture 4" descr="county seal 2010"/>
            <p:cNvPicPr>
              <a:picLocks noChangeAspect="1" noChangeArrowheads="1" noChangeShapeType="1"/>
            </p:cNvPicPr>
            <p:nvPr/>
          </p:nvPicPr>
          <p:blipFill>
            <a:blip r:embed="rId2" cstate="print"/>
            <a:srcRect/>
            <a:stretch>
              <a:fillRect/>
            </a:stretch>
          </p:blipFill>
          <p:spPr bwMode="auto">
            <a:xfrm>
              <a:off x="108585000" y="109578531"/>
              <a:ext cx="1371600" cy="685800"/>
            </a:xfrm>
            <a:prstGeom prst="rect">
              <a:avLst/>
            </a:prstGeom>
            <a:noFill/>
            <a:ln w="0" algn="in">
              <a:noFill/>
              <a:miter lim="800000"/>
              <a:headEnd/>
              <a:tailEnd/>
            </a:ln>
            <a:effectLst/>
          </p:spPr>
        </p:pic>
      </p:grpSp>
      <p:sp>
        <p:nvSpPr>
          <p:cNvPr id="4" name="Text Box 2"/>
          <p:cNvSpPr txBox="1">
            <a:spLocks noChangeArrowheads="1" noChangeShapeType="1"/>
          </p:cNvSpPr>
          <p:nvPr/>
        </p:nvSpPr>
        <p:spPr bwMode="auto">
          <a:xfrm>
            <a:off x="1752600" y="1143000"/>
            <a:ext cx="2286000" cy="609600"/>
          </a:xfrm>
          <a:prstGeom prst="rect">
            <a:avLst/>
          </a:prstGeom>
          <a:noFill/>
          <a:ln w="0" algn="in">
            <a:noFill/>
            <a:miter lim="800000"/>
            <a:headEnd/>
            <a:tailEnd/>
          </a:ln>
          <a:effectLst/>
        </p:spPr>
        <p:txBody>
          <a:bodyPr vert="horz" wrap="square" lIns="36187" tIns="36187" rIns="36187" bIns="36187" numCol="1" anchor="t" anchorCtr="0" compatLnSpc="1">
            <a:prstTxWarp prst="textNoShape">
              <a:avLst/>
            </a:prstTxWarp>
          </a:bodyPr>
          <a:lstStyle/>
          <a:p>
            <a:pPr fontAlgn="base">
              <a:spcBef>
                <a:spcPct val="0"/>
              </a:spcBef>
              <a:spcAft>
                <a:spcPct val="0"/>
              </a:spcAft>
            </a:pPr>
            <a:r>
              <a:rPr lang="en-US" sz="1300" dirty="0" smtClean="0">
                <a:solidFill>
                  <a:srgbClr val="000000"/>
                </a:solidFill>
                <a:latin typeface="Bookman Old Style" pitchFamily="18" charset="0"/>
              </a:rPr>
              <a:t>225 South Lawrence Street</a:t>
            </a:r>
          </a:p>
          <a:p>
            <a:pPr fontAlgn="base">
              <a:spcBef>
                <a:spcPct val="0"/>
              </a:spcBef>
              <a:spcAft>
                <a:spcPct val="0"/>
              </a:spcAft>
            </a:pPr>
            <a:r>
              <a:rPr lang="en-US" sz="1300" dirty="0" smtClean="0">
                <a:solidFill>
                  <a:srgbClr val="000000"/>
                </a:solidFill>
                <a:latin typeface="Bookman Old Style" pitchFamily="18" charset="0"/>
              </a:rPr>
              <a:t>Rockingham, NC  28379</a:t>
            </a:r>
          </a:p>
        </p:txBody>
      </p:sp>
      <p:sp>
        <p:nvSpPr>
          <p:cNvPr id="1029" name="Text Box 5"/>
          <p:cNvSpPr txBox="1">
            <a:spLocks noChangeArrowheads="1" noChangeShapeType="1"/>
          </p:cNvSpPr>
          <p:nvPr/>
        </p:nvSpPr>
        <p:spPr bwMode="auto">
          <a:xfrm>
            <a:off x="2819400" y="1600204"/>
            <a:ext cx="3581400" cy="285543"/>
          </a:xfrm>
          <a:prstGeom prst="rect">
            <a:avLst/>
          </a:prstGeom>
          <a:noFill/>
          <a:ln w="0" algn="in">
            <a:noFill/>
            <a:miter lim="800000"/>
            <a:headEnd/>
            <a:tailEnd/>
          </a:ln>
          <a:effectLst/>
        </p:spPr>
        <p:txBody>
          <a:bodyPr vert="horz" wrap="square" lIns="36187" tIns="36187" rIns="36187" bIns="36187" numCol="1" anchor="t" anchorCtr="0" compatLnSpc="1">
            <a:prstTxWarp prst="textNoShape">
              <a:avLst/>
            </a:prstTxWarp>
          </a:bodyPr>
          <a:lstStyle/>
          <a:p>
            <a:pPr algn="r" fontAlgn="base">
              <a:spcBef>
                <a:spcPct val="0"/>
              </a:spcBef>
              <a:spcAft>
                <a:spcPct val="0"/>
              </a:spcAft>
            </a:pPr>
            <a:r>
              <a:rPr lang="en-US" sz="1200" dirty="0" smtClean="0">
                <a:solidFill>
                  <a:srgbClr val="000000"/>
                </a:solidFill>
                <a:latin typeface="Bookman Old Style" pitchFamily="18" charset="0"/>
              </a:rPr>
              <a:t>Email: jacqueline.welch@richmondnc.com</a:t>
            </a:r>
            <a:endParaRPr lang="en-US" dirty="0" smtClean="0">
              <a:latin typeface="Bookman Old Style" pitchFamily="18" charset="0"/>
            </a:endParaRPr>
          </a:p>
        </p:txBody>
      </p:sp>
      <p:sp>
        <p:nvSpPr>
          <p:cNvPr id="12" name="Text Box 4"/>
          <p:cNvSpPr txBox="1">
            <a:spLocks noChangeArrowheads="1" noChangeShapeType="1"/>
          </p:cNvSpPr>
          <p:nvPr/>
        </p:nvSpPr>
        <p:spPr bwMode="auto">
          <a:xfrm>
            <a:off x="4514850" y="1143000"/>
            <a:ext cx="2571750" cy="457200"/>
          </a:xfrm>
          <a:prstGeom prst="rect">
            <a:avLst/>
          </a:prstGeom>
          <a:noFill/>
          <a:ln w="0" algn="in">
            <a:noFill/>
            <a:miter lim="800000"/>
            <a:headEnd/>
            <a:tailEnd/>
          </a:ln>
          <a:effectLst/>
        </p:spPr>
        <p:txBody>
          <a:bodyPr vert="horz" wrap="square" lIns="36187" tIns="36187" rIns="36187" bIns="36187" numCol="1" anchor="t" anchorCtr="0" compatLnSpc="1">
            <a:prstTxWarp prst="textNoShape">
              <a:avLst/>
            </a:prstTxWarp>
          </a:bodyPr>
          <a:lstStyle/>
          <a:p>
            <a:pPr fontAlgn="base">
              <a:spcBef>
                <a:spcPct val="0"/>
              </a:spcBef>
              <a:spcAft>
                <a:spcPct val="0"/>
              </a:spcAft>
            </a:pPr>
            <a:r>
              <a:rPr lang="en-US" sz="1300" dirty="0" smtClean="0">
                <a:solidFill>
                  <a:srgbClr val="000000"/>
                </a:solidFill>
                <a:latin typeface="Bookman Old Style" pitchFamily="18" charset="0"/>
              </a:rPr>
              <a:t>Phone: 910-997-4491     </a:t>
            </a:r>
          </a:p>
          <a:p>
            <a:pPr fontAlgn="base">
              <a:spcBef>
                <a:spcPct val="0"/>
              </a:spcBef>
              <a:spcAft>
                <a:spcPct val="0"/>
              </a:spcAft>
            </a:pPr>
            <a:r>
              <a:rPr lang="en-US" sz="1300" dirty="0" smtClean="0">
                <a:solidFill>
                  <a:srgbClr val="000000"/>
                </a:solidFill>
                <a:latin typeface="Bookman Old Style" pitchFamily="18" charset="0"/>
              </a:rPr>
              <a:t>Fax: 910-410-1136</a:t>
            </a:r>
            <a:endParaRPr lang="en-US" sz="1300" dirty="0" smtClean="0">
              <a:latin typeface="Bookman Old Style" pitchFamily="18" charset="0"/>
            </a:endParaRPr>
          </a:p>
        </p:txBody>
      </p:sp>
      <p:sp>
        <p:nvSpPr>
          <p:cNvPr id="13" name="Rectangle 12"/>
          <p:cNvSpPr/>
          <p:nvPr/>
        </p:nvSpPr>
        <p:spPr>
          <a:xfrm>
            <a:off x="3124200" y="1856603"/>
            <a:ext cx="3352800" cy="276977"/>
          </a:xfrm>
          <a:prstGeom prst="rect">
            <a:avLst/>
          </a:prstGeom>
        </p:spPr>
        <p:txBody>
          <a:bodyPr wrap="square" lIns="91420" tIns="45709" rIns="91420" bIns="45709">
            <a:spAutoFit/>
          </a:bodyPr>
          <a:lstStyle/>
          <a:p>
            <a:pPr lvl="0" algn="r" fontAlgn="base">
              <a:spcBef>
                <a:spcPct val="0"/>
              </a:spcBef>
              <a:spcAft>
                <a:spcPct val="0"/>
              </a:spcAft>
            </a:pPr>
            <a:r>
              <a:rPr lang="en-US" sz="1200" u="sng" dirty="0" smtClean="0">
                <a:solidFill>
                  <a:srgbClr val="0000FF"/>
                </a:solidFill>
                <a:latin typeface="Bookman Old Style" pitchFamily="18" charset="0"/>
              </a:rPr>
              <a:t>www.richmondnc.com</a:t>
            </a:r>
            <a:endParaRPr lang="en-US" dirty="0" smtClean="0">
              <a:latin typeface="Bookman Old Style" pitchFamily="18" charset="0"/>
            </a:endParaRPr>
          </a:p>
        </p:txBody>
      </p:sp>
      <p:cxnSp>
        <p:nvCxnSpPr>
          <p:cNvPr id="15" name="Straight Connector 14"/>
          <p:cNvCxnSpPr/>
          <p:nvPr/>
        </p:nvCxnSpPr>
        <p:spPr>
          <a:xfrm>
            <a:off x="243840" y="2209800"/>
            <a:ext cx="630936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228600" y="1676400"/>
            <a:ext cx="2819400" cy="533400"/>
          </a:xfrm>
          <a:prstGeom prst="rect">
            <a:avLst/>
          </a:prstGeom>
        </p:spPr>
        <p:txBody>
          <a:bodyPr vert="horz" lIns="91420" tIns="45709" rIns="91420" bIns="45709" rtlCol="0" anchor="ctr">
            <a:noAutofit/>
          </a:bodyPr>
          <a:lstStyle/>
          <a:p>
            <a:pPr>
              <a:spcBef>
                <a:spcPct val="0"/>
              </a:spcBef>
              <a:defRPr/>
            </a:pPr>
            <a:r>
              <a:rPr lang="en-US" sz="2500" smtClean="0">
                <a:latin typeface="Bookman Old Style" pitchFamily="18" charset="0"/>
                <a:ea typeface="+mj-ea"/>
                <a:cs typeface="+mj-cs"/>
              </a:rPr>
              <a:t>January </a:t>
            </a:r>
            <a:r>
              <a:rPr lang="en-US" sz="2500" smtClean="0">
                <a:latin typeface="Bookman Old Style" pitchFamily="18" charset="0"/>
                <a:ea typeface="+mj-ea"/>
                <a:cs typeface="+mj-cs"/>
              </a:rPr>
              <a:t>2018</a:t>
            </a:r>
            <a:endParaRPr lang="en-US" sz="2500" dirty="0">
              <a:latin typeface="Bookman Old Style" pitchFamily="18" charset="0"/>
              <a:ea typeface="+mj-ea"/>
              <a:cs typeface="+mj-cs"/>
            </a:endParaRPr>
          </a:p>
        </p:txBody>
      </p:sp>
      <p:sp>
        <p:nvSpPr>
          <p:cNvPr id="22" name="Slide Number Placeholder 20"/>
          <p:cNvSpPr txBox="1">
            <a:spLocks/>
          </p:cNvSpPr>
          <p:nvPr/>
        </p:nvSpPr>
        <p:spPr>
          <a:xfrm>
            <a:off x="5029200" y="8458202"/>
            <a:ext cx="1600200" cy="486833"/>
          </a:xfrm>
          <a:prstGeom prst="rect">
            <a:avLst/>
          </a:prstGeom>
        </p:spPr>
        <p:txBody>
          <a:bodyPr vert="horz" lIns="91420" tIns="45709" rIns="91420" bIns="45709" rtlCol="0" anchor="ctr"/>
          <a:lstStyle/>
          <a:p>
            <a:pPr algn="r">
              <a:defRPr/>
            </a:pPr>
            <a:fld id="{EACCAEF3-A0E1-4881-BF93-7F14CC085B28}" type="slidenum">
              <a:rPr lang="en-US" sz="1200" smtClean="0">
                <a:solidFill>
                  <a:schemeClr val="tx1">
                    <a:tint val="75000"/>
                  </a:schemeClr>
                </a:solidFill>
              </a:rPr>
              <a:pPr algn="r">
                <a:defRPr/>
              </a:pPr>
              <a:t>1</a:t>
            </a:fld>
            <a:endParaRPr lang="en-US" sz="1200" dirty="0">
              <a:solidFill>
                <a:schemeClr val="tx1">
                  <a:tint val="75000"/>
                </a:schemeClr>
              </a:solidFill>
            </a:endParaRPr>
          </a:p>
        </p:txBody>
      </p:sp>
      <p:sp>
        <p:nvSpPr>
          <p:cNvPr id="18" name="TextBox 17"/>
          <p:cNvSpPr txBox="1"/>
          <p:nvPr/>
        </p:nvSpPr>
        <p:spPr>
          <a:xfrm>
            <a:off x="304800" y="2209800"/>
            <a:ext cx="6172200" cy="707886"/>
          </a:xfrm>
          <a:prstGeom prst="rect">
            <a:avLst/>
          </a:prstGeom>
          <a:noFill/>
        </p:spPr>
        <p:txBody>
          <a:bodyPr wrap="square" rtlCol="0">
            <a:spAutoFit/>
          </a:bodyPr>
          <a:lstStyle/>
          <a:p>
            <a:pPr algn="ctr"/>
            <a:r>
              <a:rPr lang="en-US" sz="4000" b="1" dirty="0" smtClean="0"/>
              <a:t> </a:t>
            </a:r>
          </a:p>
        </p:txBody>
      </p:sp>
      <p:sp>
        <p:nvSpPr>
          <p:cNvPr id="19" name="Rectangle 18"/>
          <p:cNvSpPr/>
          <p:nvPr/>
        </p:nvSpPr>
        <p:spPr>
          <a:xfrm>
            <a:off x="0" y="2133600"/>
            <a:ext cx="68580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a:t>
            </a:r>
            <a:endParaRPr lang="en-US" dirty="0"/>
          </a:p>
        </p:txBody>
      </p:sp>
      <p:sp>
        <p:nvSpPr>
          <p:cNvPr id="16" name="TextBox 15"/>
          <p:cNvSpPr txBox="1"/>
          <p:nvPr/>
        </p:nvSpPr>
        <p:spPr>
          <a:xfrm>
            <a:off x="0" y="6096000"/>
            <a:ext cx="6858000" cy="553998"/>
          </a:xfrm>
          <a:prstGeom prst="rect">
            <a:avLst/>
          </a:prstGeom>
          <a:noFill/>
        </p:spPr>
        <p:txBody>
          <a:bodyPr wrap="square" rtlCol="0">
            <a:spAutoFit/>
          </a:bodyPr>
          <a:lstStyle/>
          <a:p>
            <a:pPr algn="ctr"/>
            <a:r>
              <a:rPr lang="en-US" sz="3000" b="1" u="sng" dirty="0" smtClean="0"/>
              <a:t>Upcoming Trips</a:t>
            </a:r>
          </a:p>
        </p:txBody>
      </p:sp>
      <p:graphicFrame>
        <p:nvGraphicFramePr>
          <p:cNvPr id="17" name="Table 16"/>
          <p:cNvGraphicFramePr>
            <a:graphicFrameLocks noGrp="1"/>
          </p:cNvGraphicFramePr>
          <p:nvPr/>
        </p:nvGraphicFramePr>
        <p:xfrm>
          <a:off x="76200" y="6629400"/>
          <a:ext cx="6705600" cy="1828801"/>
        </p:xfrm>
        <a:graphic>
          <a:graphicData uri="http://schemas.openxmlformats.org/drawingml/2006/table">
            <a:tbl>
              <a:tblPr firstRow="1" bandRow="1">
                <a:tableStyleId>{5C22544A-7EE6-4342-B048-85BDC9FD1C3A}</a:tableStyleId>
              </a:tblPr>
              <a:tblGrid>
                <a:gridCol w="1371600"/>
                <a:gridCol w="1371600"/>
                <a:gridCol w="1371600"/>
                <a:gridCol w="1371600"/>
                <a:gridCol w="1219200"/>
              </a:tblGrid>
              <a:tr h="705867">
                <a:tc>
                  <a:txBody>
                    <a:bodyPr/>
                    <a:lstStyle/>
                    <a:p>
                      <a:pPr algn="ctr"/>
                      <a:endParaRPr lang="en-US" sz="1600" u="sng" dirty="0" smtClean="0"/>
                    </a:p>
                    <a:p>
                      <a:pPr algn="ctr"/>
                      <a:r>
                        <a:rPr lang="en-US" sz="1600" u="sng" dirty="0" smtClean="0"/>
                        <a:t>Senior Center</a:t>
                      </a:r>
                      <a:endParaRPr lang="en-US" sz="1600" u="sng" dirty="0"/>
                    </a:p>
                  </a:txBody>
                  <a:tcPr/>
                </a:tc>
                <a:tc>
                  <a:txBody>
                    <a:bodyPr/>
                    <a:lstStyle/>
                    <a:p>
                      <a:pPr algn="ctr"/>
                      <a:endParaRPr lang="en-US" sz="1600" u="sng" dirty="0" smtClean="0"/>
                    </a:p>
                    <a:p>
                      <a:pPr algn="ctr"/>
                      <a:r>
                        <a:rPr lang="en-US" sz="1600" u="sng" dirty="0" smtClean="0"/>
                        <a:t>Trip Location</a:t>
                      </a:r>
                      <a:endParaRPr lang="en-US" sz="1600" u="sng" dirty="0"/>
                    </a:p>
                  </a:txBody>
                  <a:tcPr/>
                </a:tc>
                <a:tc>
                  <a:txBody>
                    <a:bodyPr/>
                    <a:lstStyle/>
                    <a:p>
                      <a:pPr algn="ctr"/>
                      <a:endParaRPr lang="en-US" sz="1600" u="sng" dirty="0" smtClean="0"/>
                    </a:p>
                    <a:p>
                      <a:pPr algn="ctr"/>
                      <a:r>
                        <a:rPr lang="en-US" sz="1600" u="sng" dirty="0" smtClean="0"/>
                        <a:t>Date</a:t>
                      </a:r>
                      <a:endParaRPr lang="en-US" sz="1600" u="sng" dirty="0"/>
                    </a:p>
                  </a:txBody>
                  <a:tcPr/>
                </a:tc>
                <a:tc>
                  <a:txBody>
                    <a:bodyPr/>
                    <a:lstStyle/>
                    <a:p>
                      <a:pPr algn="ctr"/>
                      <a:endParaRPr lang="en-US" sz="1600" u="sng" dirty="0" smtClean="0"/>
                    </a:p>
                    <a:p>
                      <a:pPr algn="ctr"/>
                      <a:r>
                        <a:rPr lang="en-US" sz="1600" u="sng" dirty="0" smtClean="0"/>
                        <a:t>Time Leaving </a:t>
                      </a:r>
                      <a:endParaRPr lang="en-US" sz="1600" u="sng" dirty="0"/>
                    </a:p>
                  </a:txBody>
                  <a:tcPr/>
                </a:tc>
                <a:tc>
                  <a:txBody>
                    <a:bodyPr/>
                    <a:lstStyle/>
                    <a:p>
                      <a:pPr algn="ctr"/>
                      <a:endParaRPr lang="en-US" sz="1600" u="sng" dirty="0" smtClean="0"/>
                    </a:p>
                    <a:p>
                      <a:pPr algn="ctr"/>
                      <a:r>
                        <a:rPr lang="en-US" sz="1600" u="sng" dirty="0" smtClean="0"/>
                        <a:t>Cost</a:t>
                      </a:r>
                      <a:endParaRPr lang="en-US" sz="1600" u="sng" dirty="0"/>
                    </a:p>
                  </a:txBody>
                  <a:tcPr/>
                </a:tc>
              </a:tr>
              <a:tr h="561467">
                <a:tc>
                  <a:txBody>
                    <a:bodyPr/>
                    <a:lstStyle/>
                    <a:p>
                      <a:r>
                        <a:rPr lang="en-US" sz="1400" b="1" dirty="0" smtClean="0"/>
                        <a:t>East</a:t>
                      </a:r>
                      <a:r>
                        <a:rPr lang="en-US" sz="1400" b="1" baseline="0" dirty="0" smtClean="0"/>
                        <a:t> Rockingham</a:t>
                      </a:r>
                      <a:endParaRPr lang="en-US" sz="1400" b="1" dirty="0"/>
                    </a:p>
                  </a:txBody>
                  <a:tcPr/>
                </a:tc>
                <a:tc>
                  <a:txBody>
                    <a:bodyPr/>
                    <a:lstStyle/>
                    <a:p>
                      <a:r>
                        <a:rPr lang="en-US" sz="1400" b="1" dirty="0" smtClean="0"/>
                        <a:t>Moore County Hair Day</a:t>
                      </a:r>
                      <a:endParaRPr lang="en-US" sz="1400" b="1" dirty="0"/>
                    </a:p>
                  </a:txBody>
                  <a:tcPr/>
                </a:tc>
                <a:tc>
                  <a:txBody>
                    <a:bodyPr/>
                    <a:lstStyle/>
                    <a:p>
                      <a:r>
                        <a:rPr lang="en-US" sz="1400" b="1" dirty="0" smtClean="0"/>
                        <a:t>Tuesday,            Jan. 23</a:t>
                      </a:r>
                      <a:r>
                        <a:rPr lang="en-US" sz="1400" b="1" baseline="30000" dirty="0" smtClean="0"/>
                        <a:t>rd</a:t>
                      </a:r>
                      <a:r>
                        <a:rPr lang="en-US" sz="1400" b="1" dirty="0" smtClean="0"/>
                        <a:t> </a:t>
                      </a:r>
                      <a:endParaRPr lang="en-US" sz="1400" b="1" dirty="0"/>
                    </a:p>
                  </a:txBody>
                  <a:tcPr/>
                </a:tc>
                <a:tc>
                  <a:txBody>
                    <a:bodyPr/>
                    <a:lstStyle/>
                    <a:p>
                      <a:r>
                        <a:rPr lang="en-US" sz="1400" b="1" dirty="0" smtClean="0"/>
                        <a:t>8:00 am</a:t>
                      </a:r>
                      <a:endParaRPr lang="en-US" sz="1400" b="1" dirty="0"/>
                    </a:p>
                  </a:txBody>
                  <a:tcPr/>
                </a:tc>
                <a:tc>
                  <a:txBody>
                    <a:bodyPr/>
                    <a:lstStyle/>
                    <a:p>
                      <a:r>
                        <a:rPr lang="en-US" sz="1400" b="1" dirty="0" smtClean="0"/>
                        <a:t>Free</a:t>
                      </a:r>
                      <a:endParaRPr lang="en-US" sz="1400" b="1" dirty="0"/>
                    </a:p>
                  </a:txBody>
                  <a:tcPr/>
                </a:tc>
              </a:tr>
              <a:tr h="561467">
                <a:tc>
                  <a:txBody>
                    <a:bodyPr/>
                    <a:lstStyle/>
                    <a:p>
                      <a:r>
                        <a:rPr lang="en-US" sz="1400" b="1" dirty="0" smtClean="0"/>
                        <a:t>Ellerbe</a:t>
                      </a:r>
                      <a:endParaRPr lang="en-US" sz="1400" b="1" dirty="0"/>
                    </a:p>
                  </a:txBody>
                  <a:tcPr/>
                </a:tc>
                <a:tc>
                  <a:txBody>
                    <a:bodyPr/>
                    <a:lstStyle/>
                    <a:p>
                      <a:r>
                        <a:rPr lang="en-US" sz="1400" b="1" dirty="0" smtClean="0"/>
                        <a:t>Moore County Hair Day</a:t>
                      </a:r>
                      <a:endParaRPr lang="en-US" sz="1400" b="1" dirty="0"/>
                    </a:p>
                  </a:txBody>
                  <a:tcPr/>
                </a:tc>
                <a:tc>
                  <a:txBody>
                    <a:bodyPr/>
                    <a:lstStyle/>
                    <a:p>
                      <a:r>
                        <a:rPr lang="en-US" sz="1400" b="1" dirty="0" smtClean="0"/>
                        <a:t>Wednesday,</a:t>
                      </a:r>
                    </a:p>
                    <a:p>
                      <a:r>
                        <a:rPr lang="en-US" sz="1400" b="1" dirty="0" smtClean="0"/>
                        <a:t>Jan. 31</a:t>
                      </a:r>
                      <a:r>
                        <a:rPr lang="en-US" sz="1400" b="1" baseline="30000" dirty="0" smtClean="0"/>
                        <a:t>st</a:t>
                      </a:r>
                      <a:r>
                        <a:rPr lang="en-US" sz="1400" b="1" dirty="0" smtClean="0"/>
                        <a:t> </a:t>
                      </a:r>
                      <a:endParaRPr lang="en-US" sz="1400" b="1" dirty="0"/>
                    </a:p>
                  </a:txBody>
                  <a:tcPr/>
                </a:tc>
                <a:tc>
                  <a:txBody>
                    <a:bodyPr/>
                    <a:lstStyle/>
                    <a:p>
                      <a:r>
                        <a:rPr lang="en-US" sz="1400" b="1" dirty="0" smtClean="0"/>
                        <a:t>8:30 am</a:t>
                      </a:r>
                      <a:endParaRPr lang="en-US" sz="1400" b="1" dirty="0"/>
                    </a:p>
                  </a:txBody>
                  <a:tcPr/>
                </a:tc>
                <a:tc>
                  <a:txBody>
                    <a:bodyPr/>
                    <a:lstStyle/>
                    <a:p>
                      <a:r>
                        <a:rPr lang="en-US" sz="1400" b="1" dirty="0" smtClean="0"/>
                        <a:t>Free</a:t>
                      </a:r>
                      <a:endParaRPr lang="en-US" sz="1400" b="1" dirty="0"/>
                    </a:p>
                  </a:txBody>
                  <a:tcPr/>
                </a:tc>
              </a:tr>
            </a:tbl>
          </a:graphicData>
        </a:graphic>
      </p:graphicFrame>
      <p:sp>
        <p:nvSpPr>
          <p:cNvPr id="21" name="TextBox 20"/>
          <p:cNvSpPr txBox="1"/>
          <p:nvPr/>
        </p:nvSpPr>
        <p:spPr>
          <a:xfrm>
            <a:off x="685800" y="2286000"/>
            <a:ext cx="4988065" cy="400110"/>
          </a:xfrm>
          <a:prstGeom prst="rect">
            <a:avLst/>
          </a:prstGeom>
          <a:noFill/>
        </p:spPr>
        <p:txBody>
          <a:bodyPr wrap="square" rtlCol="0">
            <a:spAutoFit/>
          </a:bodyPr>
          <a:lstStyle/>
          <a:p>
            <a:pPr algn="ctr"/>
            <a:r>
              <a:rPr lang="en-US" sz="2000" b="1" dirty="0" smtClean="0"/>
              <a:t>39</a:t>
            </a:r>
            <a:r>
              <a:rPr lang="en-US" sz="2000" b="1" baseline="30000" dirty="0" smtClean="0"/>
              <a:t>th</a:t>
            </a:r>
            <a:r>
              <a:rPr lang="en-US" sz="2000" b="1" dirty="0" smtClean="0"/>
              <a:t> Annual Senior Christmas Party   </a:t>
            </a:r>
            <a:endParaRPr lang="en-US" sz="2000" b="1" dirty="0"/>
          </a:p>
        </p:txBody>
      </p:sp>
      <p:pic>
        <p:nvPicPr>
          <p:cNvPr id="24" name="Picture 23" descr="ckn dance 2.JPG"/>
          <p:cNvPicPr>
            <a:picLocks noChangeAspect="1"/>
          </p:cNvPicPr>
          <p:nvPr/>
        </p:nvPicPr>
        <p:blipFill>
          <a:blip r:embed="rId3" cstate="print"/>
          <a:srcRect t="27434"/>
          <a:stretch>
            <a:fillRect/>
          </a:stretch>
        </p:blipFill>
        <p:spPr>
          <a:xfrm>
            <a:off x="164997" y="2667000"/>
            <a:ext cx="6540603" cy="2667000"/>
          </a:xfrm>
          <a:prstGeom prst="rect">
            <a:avLst/>
          </a:prstGeom>
        </p:spPr>
      </p:pic>
      <p:sp>
        <p:nvSpPr>
          <p:cNvPr id="23" name="TextBox 22"/>
          <p:cNvSpPr txBox="1"/>
          <p:nvPr/>
        </p:nvSpPr>
        <p:spPr>
          <a:xfrm>
            <a:off x="0" y="5334000"/>
            <a:ext cx="6857999" cy="646331"/>
          </a:xfrm>
          <a:prstGeom prst="rect">
            <a:avLst/>
          </a:prstGeom>
          <a:noFill/>
        </p:spPr>
        <p:txBody>
          <a:bodyPr wrap="square" rtlCol="0">
            <a:spAutoFit/>
          </a:bodyPr>
          <a:lstStyle/>
          <a:p>
            <a:endParaRPr lang="en-US" sz="1200" dirty="0" smtClean="0"/>
          </a:p>
          <a:p>
            <a:r>
              <a:rPr lang="en-US" sz="1200" b="1" dirty="0" smtClean="0"/>
              <a:t>Michelle Parrish  with United Way along side David Adeimy  leads the much anticipated chicken dance.   They are joined by JROTC Cadets, Aging Services and DSS Staff as well as seniors.</a:t>
            </a:r>
            <a:endParaRPr lang="en-US"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0"/>
          <p:cNvSpPr txBox="1">
            <a:spLocks/>
          </p:cNvSpPr>
          <p:nvPr/>
        </p:nvSpPr>
        <p:spPr>
          <a:xfrm>
            <a:off x="5029200" y="8458202"/>
            <a:ext cx="1600200" cy="486833"/>
          </a:xfrm>
          <a:prstGeom prst="rect">
            <a:avLst/>
          </a:prstGeom>
        </p:spPr>
        <p:txBody>
          <a:bodyPr vert="horz" lIns="91420" tIns="45709" rIns="91420" bIns="45709" rtlCol="0" anchor="ctr"/>
          <a:lstStyle/>
          <a:p>
            <a:pPr algn="r">
              <a:defRPr/>
            </a:pPr>
            <a:fld id="{EACCAEF3-A0E1-4881-BF93-7F14CC085B28}" type="slidenum">
              <a:rPr lang="en-US" sz="1200" smtClean="0">
                <a:solidFill>
                  <a:schemeClr val="tx1">
                    <a:tint val="75000"/>
                  </a:schemeClr>
                </a:solidFill>
              </a:rPr>
              <a:pPr algn="r">
                <a:defRPr/>
              </a:pPr>
              <a:t>2</a:t>
            </a:fld>
            <a:endParaRPr lang="en-US" sz="1200" dirty="0">
              <a:solidFill>
                <a:schemeClr val="tx1">
                  <a:tint val="75000"/>
                </a:schemeClr>
              </a:solidFill>
            </a:endParaRPr>
          </a:p>
        </p:txBody>
      </p:sp>
      <p:sp>
        <p:nvSpPr>
          <p:cNvPr id="18" name="TextBox 17"/>
          <p:cNvSpPr txBox="1"/>
          <p:nvPr/>
        </p:nvSpPr>
        <p:spPr>
          <a:xfrm>
            <a:off x="4419600" y="1654076"/>
            <a:ext cx="2209800" cy="369310"/>
          </a:xfrm>
          <a:prstGeom prst="rect">
            <a:avLst/>
          </a:prstGeom>
          <a:noFill/>
        </p:spPr>
        <p:txBody>
          <a:bodyPr wrap="square" lIns="91420" tIns="45709" rIns="91420" bIns="45709" numCol="2" rtlCol="0">
            <a:spAutoFit/>
          </a:bodyPr>
          <a:lstStyle/>
          <a:p>
            <a:pPr marL="342824" indent="-342824"/>
            <a:endParaRPr lang="en-US" b="1" dirty="0" smtClean="0"/>
          </a:p>
          <a:p>
            <a:pPr marL="342824" indent="-342824"/>
            <a:endParaRPr lang="en-US" sz="1400" b="1" dirty="0"/>
          </a:p>
        </p:txBody>
      </p:sp>
      <p:sp>
        <p:nvSpPr>
          <p:cNvPr id="14" name="TextBox 13"/>
          <p:cNvSpPr txBox="1"/>
          <p:nvPr/>
        </p:nvSpPr>
        <p:spPr>
          <a:xfrm>
            <a:off x="4495800" y="2"/>
            <a:ext cx="2286000" cy="584753"/>
          </a:xfrm>
          <a:prstGeom prst="rect">
            <a:avLst/>
          </a:prstGeom>
          <a:noFill/>
        </p:spPr>
        <p:txBody>
          <a:bodyPr wrap="square" lIns="91420" tIns="45709" rIns="91420" bIns="45709" rtlCol="0">
            <a:spAutoFit/>
          </a:bodyPr>
          <a:lstStyle/>
          <a:p>
            <a:endParaRPr lang="en-US" sz="1600" b="1" u="sng" dirty="0" smtClean="0"/>
          </a:p>
          <a:p>
            <a:endParaRPr lang="en-US" sz="1600" dirty="0"/>
          </a:p>
        </p:txBody>
      </p:sp>
      <p:sp>
        <p:nvSpPr>
          <p:cNvPr id="11" name="TextBox 10"/>
          <p:cNvSpPr txBox="1"/>
          <p:nvPr/>
        </p:nvSpPr>
        <p:spPr>
          <a:xfrm>
            <a:off x="228600" y="4800600"/>
            <a:ext cx="3886200" cy="2354468"/>
          </a:xfrm>
          <a:prstGeom prst="rect">
            <a:avLst/>
          </a:prstGeom>
          <a:noFill/>
        </p:spPr>
        <p:txBody>
          <a:bodyPr wrap="square" lIns="91420" tIns="45709" rIns="91420" bIns="45709" rtlCol="0">
            <a:spAutoFit/>
          </a:bodyPr>
          <a:lstStyle/>
          <a:p>
            <a:endParaRPr lang="en-US" sz="1600" dirty="0" smtClean="0"/>
          </a:p>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dirty="0" smtClean="0"/>
          </a:p>
          <a:p>
            <a:endParaRPr lang="en-US" dirty="0"/>
          </a:p>
        </p:txBody>
      </p:sp>
      <p:sp>
        <p:nvSpPr>
          <p:cNvPr id="15" name="TextBox 14"/>
          <p:cNvSpPr txBox="1"/>
          <p:nvPr/>
        </p:nvSpPr>
        <p:spPr>
          <a:xfrm>
            <a:off x="4495800" y="6705600"/>
            <a:ext cx="1905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16" name="TextBox 15"/>
          <p:cNvSpPr txBox="1"/>
          <p:nvPr/>
        </p:nvSpPr>
        <p:spPr>
          <a:xfrm>
            <a:off x="5029200" y="7543800"/>
            <a:ext cx="184731" cy="369332"/>
          </a:xfrm>
          <a:prstGeom prst="rect">
            <a:avLst/>
          </a:prstGeom>
          <a:noFill/>
        </p:spPr>
        <p:txBody>
          <a:bodyPr wrap="none" rtlCol="0">
            <a:spAutoFit/>
          </a:bodyPr>
          <a:lstStyle/>
          <a:p>
            <a:endParaRPr lang="en-US" dirty="0"/>
          </a:p>
        </p:txBody>
      </p:sp>
      <p:sp>
        <p:nvSpPr>
          <p:cNvPr id="17" name="TextBox 16"/>
          <p:cNvSpPr txBox="1"/>
          <p:nvPr/>
        </p:nvSpPr>
        <p:spPr>
          <a:xfrm>
            <a:off x="1066800" y="5638800"/>
            <a:ext cx="184731" cy="369332"/>
          </a:xfrm>
          <a:prstGeom prst="rect">
            <a:avLst/>
          </a:prstGeom>
          <a:noFill/>
        </p:spPr>
        <p:txBody>
          <a:bodyPr wrap="none" rtlCol="0">
            <a:spAutoFit/>
          </a:bodyPr>
          <a:lstStyle/>
          <a:p>
            <a:endParaRPr lang="en-US" dirty="0"/>
          </a:p>
        </p:txBody>
      </p:sp>
      <p:sp>
        <p:nvSpPr>
          <p:cNvPr id="13" name="TextBox 12"/>
          <p:cNvSpPr txBox="1"/>
          <p:nvPr/>
        </p:nvSpPr>
        <p:spPr>
          <a:xfrm>
            <a:off x="762000" y="5638800"/>
            <a:ext cx="184731" cy="646331"/>
          </a:xfrm>
          <a:prstGeom prst="rect">
            <a:avLst/>
          </a:prstGeom>
          <a:noFill/>
        </p:spPr>
        <p:txBody>
          <a:bodyPr wrap="none" rtlCol="0">
            <a:spAutoFit/>
          </a:bodyPr>
          <a:lstStyle/>
          <a:p>
            <a:endParaRPr lang="en-US" dirty="0" smtClean="0"/>
          </a:p>
          <a:p>
            <a:endParaRPr lang="en-US" dirty="0"/>
          </a:p>
        </p:txBody>
      </p:sp>
      <p:graphicFrame>
        <p:nvGraphicFramePr>
          <p:cNvPr id="12" name="Table 11"/>
          <p:cNvGraphicFramePr>
            <a:graphicFrameLocks noGrp="1"/>
          </p:cNvGraphicFramePr>
          <p:nvPr/>
        </p:nvGraphicFramePr>
        <p:xfrm>
          <a:off x="0" y="0"/>
          <a:ext cx="6858000" cy="2743200"/>
        </p:xfrm>
        <a:graphic>
          <a:graphicData uri="http://schemas.openxmlformats.org/drawingml/2006/table">
            <a:tbl>
              <a:tblPr firstRow="1" bandRow="1">
                <a:tableStyleId>{5C22544A-7EE6-4342-B048-85BDC9FD1C3A}</a:tableStyleId>
              </a:tblPr>
              <a:tblGrid>
                <a:gridCol w="1371600"/>
                <a:gridCol w="1371600"/>
                <a:gridCol w="1295399"/>
                <a:gridCol w="1295400"/>
                <a:gridCol w="1524001"/>
              </a:tblGrid>
              <a:tr h="453710">
                <a:tc gridSpan="5">
                  <a:txBody>
                    <a:bodyPr/>
                    <a:lstStyle/>
                    <a:p>
                      <a:pPr algn="ctr"/>
                      <a:r>
                        <a:rPr lang="en-US" sz="2400" dirty="0" smtClean="0">
                          <a:solidFill>
                            <a:srgbClr val="FFFFFF"/>
                          </a:solidFill>
                        </a:rPr>
                        <a:t>Upcoming Closings</a:t>
                      </a:r>
                      <a:endParaRPr lang="en-US" sz="2400" dirty="0">
                        <a:solidFill>
                          <a:srgbClr val="FFFFFF"/>
                        </a:solidFill>
                      </a:endParaRPr>
                    </a:p>
                  </a:txBody>
                  <a:tcPr>
                    <a:solidFill>
                      <a:schemeClr val="accent1">
                        <a:lumMod val="75000"/>
                      </a:schemeClr>
                    </a:solidFill>
                  </a:tcPr>
                </a:tc>
                <a:tc hMerge="1">
                  <a:txBody>
                    <a:bodyPr/>
                    <a:lstStyle/>
                    <a:p>
                      <a:endParaRPr lang="en-US" sz="1600" dirty="0">
                        <a:solidFill>
                          <a:schemeClr val="tx1"/>
                        </a:solidFill>
                      </a:endParaRPr>
                    </a:p>
                  </a:txBody>
                  <a:tcPr>
                    <a:solidFill>
                      <a:srgbClr val="FF99FF"/>
                    </a:solidFill>
                  </a:tcPr>
                </a:tc>
                <a:tc hMerge="1">
                  <a:txBody>
                    <a:bodyPr/>
                    <a:lstStyle/>
                    <a:p>
                      <a:endParaRPr lang="en-US" sz="1600" dirty="0">
                        <a:solidFill>
                          <a:schemeClr val="tx1"/>
                        </a:solidFill>
                      </a:endParaRPr>
                    </a:p>
                  </a:txBody>
                  <a:tcPr>
                    <a:solidFill>
                      <a:srgbClr val="FF99FF"/>
                    </a:solidFill>
                  </a:tcPr>
                </a:tc>
                <a:tc hMerge="1">
                  <a:txBody>
                    <a:bodyPr/>
                    <a:lstStyle/>
                    <a:p>
                      <a:endParaRPr lang="en-US" sz="1600" baseline="0" dirty="0" smtClean="0">
                        <a:solidFill>
                          <a:schemeClr val="tx1"/>
                        </a:solidFill>
                      </a:endParaRPr>
                    </a:p>
                  </a:txBody>
                  <a:tcPr>
                    <a:solidFill>
                      <a:srgbClr val="FF99FF"/>
                    </a:solidFill>
                  </a:tcPr>
                </a:tc>
                <a:tc hMerge="1">
                  <a:txBody>
                    <a:bodyPr/>
                    <a:lstStyle/>
                    <a:p>
                      <a:endParaRPr lang="en-US" sz="1600" dirty="0">
                        <a:solidFill>
                          <a:schemeClr val="tx1"/>
                        </a:solidFill>
                      </a:endParaRPr>
                    </a:p>
                  </a:txBody>
                  <a:tcPr>
                    <a:solidFill>
                      <a:srgbClr val="FF99FF"/>
                    </a:solidFill>
                  </a:tcPr>
                </a:tc>
              </a:tr>
              <a:tr h="725936">
                <a:tc>
                  <a:txBody>
                    <a:bodyPr/>
                    <a:lstStyle/>
                    <a:p>
                      <a:pPr algn="ctr"/>
                      <a:r>
                        <a:rPr lang="en-US" sz="1400" b="1" dirty="0" smtClean="0">
                          <a:solidFill>
                            <a:schemeClr val="tx1"/>
                          </a:solidFill>
                        </a:rPr>
                        <a:t>East</a:t>
                      </a:r>
                      <a:r>
                        <a:rPr lang="en-US" sz="1400" b="1" baseline="0" dirty="0" smtClean="0">
                          <a:solidFill>
                            <a:schemeClr val="tx1"/>
                          </a:solidFill>
                        </a:rPr>
                        <a:t> Rockingham Senior Center</a:t>
                      </a:r>
                      <a:endParaRPr lang="en-US" sz="1400" b="1" dirty="0">
                        <a:solidFill>
                          <a:schemeClr val="tx1"/>
                        </a:solidFill>
                      </a:endParaRPr>
                    </a:p>
                  </a:txBody>
                  <a:tcPr>
                    <a:solidFill>
                      <a:schemeClr val="accent1">
                        <a:lumMod val="60000"/>
                        <a:lumOff val="40000"/>
                      </a:schemeClr>
                    </a:solidFill>
                  </a:tcPr>
                </a:tc>
                <a:tc>
                  <a:txBody>
                    <a:bodyPr/>
                    <a:lstStyle/>
                    <a:p>
                      <a:pPr algn="ctr"/>
                      <a:r>
                        <a:rPr lang="en-US" sz="1400" b="1" dirty="0" smtClean="0">
                          <a:solidFill>
                            <a:schemeClr val="tx1"/>
                          </a:solidFill>
                        </a:rPr>
                        <a:t>East</a:t>
                      </a:r>
                      <a:r>
                        <a:rPr lang="en-US" sz="1400" b="1" baseline="0" dirty="0" smtClean="0">
                          <a:solidFill>
                            <a:schemeClr val="tx1"/>
                          </a:solidFill>
                        </a:rPr>
                        <a:t> Rockingham</a:t>
                      </a:r>
                      <a:r>
                        <a:rPr lang="en-US" sz="1400" b="1" dirty="0" smtClean="0">
                          <a:solidFill>
                            <a:schemeClr val="tx1"/>
                          </a:solidFill>
                        </a:rPr>
                        <a:t> Meal Site</a:t>
                      </a:r>
                      <a:endParaRPr lang="en-US" sz="1400" b="1" dirty="0">
                        <a:solidFill>
                          <a:schemeClr val="tx1"/>
                        </a:solidFill>
                      </a:endParaRPr>
                    </a:p>
                  </a:txBody>
                  <a:tcPr>
                    <a:solidFill>
                      <a:schemeClr val="accent1">
                        <a:lumMod val="60000"/>
                        <a:lumOff val="40000"/>
                      </a:schemeClr>
                    </a:solidFill>
                  </a:tcPr>
                </a:tc>
                <a:tc>
                  <a:txBody>
                    <a:bodyPr/>
                    <a:lstStyle/>
                    <a:p>
                      <a:pPr algn="ctr"/>
                      <a:r>
                        <a:rPr lang="en-US" sz="1400" b="1" dirty="0" smtClean="0">
                          <a:solidFill>
                            <a:schemeClr val="tx1"/>
                          </a:solidFill>
                        </a:rPr>
                        <a:t>Ellerbe</a:t>
                      </a:r>
                      <a:r>
                        <a:rPr lang="en-US" sz="1400" b="1" baseline="0" dirty="0" smtClean="0">
                          <a:solidFill>
                            <a:schemeClr val="tx1"/>
                          </a:solidFill>
                        </a:rPr>
                        <a:t> </a:t>
                      </a:r>
                      <a:r>
                        <a:rPr lang="en-US" sz="1400" b="1" dirty="0" smtClean="0">
                          <a:solidFill>
                            <a:schemeClr val="tx1"/>
                          </a:solidFill>
                        </a:rPr>
                        <a:t>Senior Center/ </a:t>
                      </a:r>
                    </a:p>
                    <a:p>
                      <a:pPr algn="ctr"/>
                      <a:r>
                        <a:rPr lang="en-US" sz="1400" b="1" dirty="0" smtClean="0">
                          <a:solidFill>
                            <a:schemeClr val="tx1"/>
                          </a:solidFill>
                        </a:rPr>
                        <a:t>Meal Site</a:t>
                      </a:r>
                      <a:endParaRPr lang="en-US" sz="1400" b="1" dirty="0">
                        <a:solidFill>
                          <a:schemeClr val="tx1"/>
                        </a:solidFill>
                      </a:endParaRPr>
                    </a:p>
                  </a:txBody>
                  <a:tcPr>
                    <a:solidFill>
                      <a:schemeClr val="accent1">
                        <a:lumMod val="60000"/>
                        <a:lumOff val="40000"/>
                      </a:schemeClr>
                    </a:solidFill>
                  </a:tcPr>
                </a:tc>
                <a:tc>
                  <a:txBody>
                    <a:bodyPr/>
                    <a:lstStyle/>
                    <a:p>
                      <a:pPr algn="ctr"/>
                      <a:r>
                        <a:rPr lang="en-US" sz="1400" b="1" dirty="0" smtClean="0">
                          <a:solidFill>
                            <a:schemeClr val="tx1"/>
                          </a:solidFill>
                        </a:rPr>
                        <a:t>Hamlet</a:t>
                      </a:r>
                      <a:r>
                        <a:rPr lang="en-US" sz="1400" b="1" baseline="0" dirty="0" smtClean="0">
                          <a:solidFill>
                            <a:schemeClr val="tx1"/>
                          </a:solidFill>
                        </a:rPr>
                        <a:t> Meal Site</a:t>
                      </a:r>
                    </a:p>
                  </a:txBody>
                  <a:tcPr>
                    <a:solidFill>
                      <a:schemeClr val="accent1">
                        <a:lumMod val="60000"/>
                        <a:lumOff val="40000"/>
                      </a:schemeClr>
                    </a:solidFill>
                  </a:tcPr>
                </a:tc>
                <a:tc>
                  <a:txBody>
                    <a:bodyPr/>
                    <a:lstStyle/>
                    <a:p>
                      <a:pPr algn="ctr"/>
                      <a:r>
                        <a:rPr lang="en-US" sz="1400" b="1" dirty="0" smtClean="0">
                          <a:solidFill>
                            <a:schemeClr val="tx1"/>
                          </a:solidFill>
                        </a:rPr>
                        <a:t>Rockingham Senior Center</a:t>
                      </a:r>
                      <a:endParaRPr lang="en-US" sz="1400" b="1" dirty="0">
                        <a:solidFill>
                          <a:schemeClr val="tx1"/>
                        </a:solidFill>
                      </a:endParaRPr>
                    </a:p>
                  </a:txBody>
                  <a:tcPr>
                    <a:solidFill>
                      <a:schemeClr val="accent1">
                        <a:lumMod val="60000"/>
                        <a:lumOff val="40000"/>
                      </a:schemeClr>
                    </a:solidFill>
                  </a:tcPr>
                </a:tc>
              </a:tr>
              <a:tr h="487679">
                <a:tc>
                  <a:txBody>
                    <a:bodyPr/>
                    <a:lstStyle/>
                    <a:p>
                      <a:r>
                        <a:rPr lang="en-US" sz="1400" dirty="0" smtClean="0"/>
                        <a:t>Monday,</a:t>
                      </a:r>
                      <a:r>
                        <a:rPr lang="en-US" sz="1400" baseline="0" dirty="0" smtClean="0"/>
                        <a:t>         Jan. 1</a:t>
                      </a:r>
                      <a:r>
                        <a:rPr lang="en-US" sz="1400" baseline="30000" dirty="0" smtClean="0"/>
                        <a:t>st</a:t>
                      </a:r>
                      <a:r>
                        <a:rPr lang="en-US" sz="1400" baseline="0" dirty="0" smtClean="0"/>
                        <a:t> </a:t>
                      </a:r>
                      <a:endParaRPr lang="en-US" sz="1400" dirty="0" smtClean="0"/>
                    </a:p>
                  </a:txBody>
                  <a:tcPr/>
                </a:tc>
                <a:tc>
                  <a:txBody>
                    <a:bodyPr/>
                    <a:lstStyle/>
                    <a:p>
                      <a:r>
                        <a:rPr lang="en-US" sz="1400" dirty="0" smtClean="0"/>
                        <a:t>Monday,         Jan. 1</a:t>
                      </a:r>
                      <a:r>
                        <a:rPr lang="en-US" sz="1400" baseline="30000" dirty="0" smtClean="0"/>
                        <a:t>st</a:t>
                      </a:r>
                      <a:r>
                        <a:rPr lang="en-US" sz="1400" dirty="0" smtClean="0"/>
                        <a:t> </a:t>
                      </a:r>
                      <a:endParaRPr lang="en-US" sz="1400" dirty="0"/>
                    </a:p>
                  </a:txBody>
                  <a:tcPr/>
                </a:tc>
                <a:tc>
                  <a:txBody>
                    <a:bodyPr/>
                    <a:lstStyle/>
                    <a:p>
                      <a:r>
                        <a:rPr lang="en-US" sz="1400" dirty="0" smtClean="0"/>
                        <a:t>Monday,            Jan. 1</a:t>
                      </a:r>
                      <a:r>
                        <a:rPr lang="en-US" sz="1400" baseline="30000" dirty="0" smtClean="0"/>
                        <a:t>st</a:t>
                      </a:r>
                      <a:r>
                        <a:rPr lang="en-US" sz="1400" dirty="0" smtClean="0"/>
                        <a:t> </a:t>
                      </a:r>
                      <a:endParaRPr lang="en-US" sz="1400" dirty="0"/>
                    </a:p>
                  </a:txBody>
                  <a:tcPr/>
                </a:tc>
                <a:tc>
                  <a:txBody>
                    <a:bodyPr/>
                    <a:lstStyle/>
                    <a:p>
                      <a:r>
                        <a:rPr lang="en-US" sz="1400" dirty="0" smtClean="0"/>
                        <a:t>Monday,    Jan.1</a:t>
                      </a:r>
                      <a:r>
                        <a:rPr lang="en-US" sz="1400" baseline="30000" dirty="0" smtClean="0"/>
                        <a:t>st</a:t>
                      </a:r>
                      <a:r>
                        <a:rPr lang="en-US" sz="1400" dirty="0" smtClean="0"/>
                        <a:t> </a:t>
                      </a:r>
                      <a:endParaRPr lang="en-US" sz="1400" dirty="0"/>
                    </a:p>
                  </a:txBody>
                  <a:tcPr/>
                </a:tc>
                <a:tc>
                  <a:txBody>
                    <a:bodyPr/>
                    <a:lstStyle/>
                    <a:p>
                      <a:r>
                        <a:rPr lang="en-US" sz="1400" dirty="0" smtClean="0"/>
                        <a:t>Monday,             Jan. 1</a:t>
                      </a:r>
                      <a:r>
                        <a:rPr lang="en-US" sz="1400" baseline="30000" dirty="0" smtClean="0"/>
                        <a:t>st</a:t>
                      </a:r>
                      <a:r>
                        <a:rPr lang="en-US" sz="1400" dirty="0" smtClean="0"/>
                        <a:t> </a:t>
                      </a:r>
                      <a:endParaRPr lang="en-US" sz="1400" dirty="0"/>
                    </a:p>
                  </a:txBody>
                  <a:tcPr/>
                </a:tc>
              </a:tr>
              <a:tr h="302473">
                <a:tc>
                  <a:txBody>
                    <a:bodyPr/>
                    <a:lstStyle/>
                    <a:p>
                      <a:r>
                        <a:rPr lang="en-US" sz="1400" baseline="0" dirty="0" smtClean="0"/>
                        <a:t>Monday,       </a:t>
                      </a:r>
                    </a:p>
                    <a:p>
                      <a:r>
                        <a:rPr lang="en-US" sz="1400" baseline="0" dirty="0" smtClean="0"/>
                        <a:t>Jan. 15</a:t>
                      </a:r>
                      <a:r>
                        <a:rPr lang="en-US" sz="1400" baseline="30000" dirty="0" smtClean="0"/>
                        <a:t>th</a:t>
                      </a:r>
                      <a:r>
                        <a:rPr lang="en-US" sz="1400" baseline="0" dirty="0" smtClean="0"/>
                        <a:t> </a:t>
                      </a:r>
                      <a:endParaRPr lang="en-US" sz="1400" dirty="0"/>
                    </a:p>
                  </a:txBody>
                  <a:tcPr/>
                </a:tc>
                <a:tc>
                  <a:txBody>
                    <a:bodyPr/>
                    <a:lstStyle/>
                    <a:p>
                      <a:r>
                        <a:rPr lang="en-US" sz="1400" baseline="0" dirty="0" smtClean="0"/>
                        <a:t>Monday,           Jan. 15</a:t>
                      </a:r>
                      <a:r>
                        <a:rPr lang="en-US" sz="1400" baseline="30000" dirty="0" smtClean="0"/>
                        <a:t>th</a:t>
                      </a:r>
                      <a:r>
                        <a:rPr lang="en-US" sz="1400" baseline="0" dirty="0" smtClean="0"/>
                        <a:t> </a:t>
                      </a:r>
                      <a:endParaRPr lang="en-US" sz="1400" dirty="0" smtClean="0"/>
                    </a:p>
                  </a:txBody>
                  <a:tcPr/>
                </a:tc>
                <a:tc>
                  <a:txBody>
                    <a:bodyPr/>
                    <a:lstStyle/>
                    <a:p>
                      <a:r>
                        <a:rPr lang="en-US" sz="1400" dirty="0" smtClean="0"/>
                        <a:t>Monday,            Jan. 15</a:t>
                      </a:r>
                      <a:r>
                        <a:rPr lang="en-US" sz="1400" baseline="30000" dirty="0" smtClean="0"/>
                        <a:t>th</a:t>
                      </a:r>
                      <a:r>
                        <a:rPr lang="en-US" sz="1400" dirty="0" smtClean="0"/>
                        <a:t> </a:t>
                      </a:r>
                      <a:endParaRPr lang="en-US" sz="1400" dirty="0"/>
                    </a:p>
                  </a:txBody>
                  <a:tcPr/>
                </a:tc>
                <a:tc>
                  <a:txBody>
                    <a:bodyPr/>
                    <a:lstStyle/>
                    <a:p>
                      <a:r>
                        <a:rPr lang="en-US" sz="1400" baseline="0" dirty="0" smtClean="0"/>
                        <a:t>Wednesday,  Jan. 10</a:t>
                      </a:r>
                      <a:r>
                        <a:rPr lang="en-US" sz="1400" baseline="30000" dirty="0" smtClean="0"/>
                        <a:t>th</a:t>
                      </a:r>
                      <a:r>
                        <a:rPr lang="en-US" sz="1400" baseline="0" dirty="0" smtClean="0"/>
                        <a:t>  </a:t>
                      </a:r>
                      <a:r>
                        <a:rPr lang="en-US" sz="1400" dirty="0" smtClean="0"/>
                        <a:t> </a:t>
                      </a:r>
                    </a:p>
                  </a:txBody>
                  <a:tcPr/>
                </a:tc>
                <a:tc>
                  <a:txBody>
                    <a:bodyPr/>
                    <a:lstStyle/>
                    <a:p>
                      <a:r>
                        <a:rPr lang="en-US" sz="1400" dirty="0" smtClean="0"/>
                        <a:t>Monday,               Jan. 15</a:t>
                      </a:r>
                      <a:r>
                        <a:rPr lang="en-US" sz="1400" baseline="30000" dirty="0" smtClean="0"/>
                        <a:t>th</a:t>
                      </a:r>
                      <a:r>
                        <a:rPr lang="en-US" sz="1400" dirty="0" smtClean="0"/>
                        <a:t> </a:t>
                      </a:r>
                      <a:endParaRPr lang="en-US" sz="1400" dirty="0"/>
                    </a:p>
                  </a:txBody>
                  <a:tcPr/>
                </a:tc>
              </a:tr>
              <a:tr h="302473">
                <a:tc>
                  <a:txBody>
                    <a:bodyPr/>
                    <a:lstStyle/>
                    <a:p>
                      <a:endParaRPr lang="en-US" sz="1400" dirty="0"/>
                    </a:p>
                  </a:txBody>
                  <a:tcPr/>
                </a:tc>
                <a:tc>
                  <a:txBody>
                    <a:bodyPr/>
                    <a:lstStyle/>
                    <a:p>
                      <a:r>
                        <a:rPr lang="en-US" sz="1400" dirty="0" smtClean="0"/>
                        <a:t> </a:t>
                      </a:r>
                      <a:endParaRPr lang="en-US" sz="1400" dirty="0"/>
                    </a:p>
                  </a:txBody>
                  <a:tcPr/>
                </a:tc>
                <a:tc>
                  <a:txBody>
                    <a:bodyPr/>
                    <a:lstStyle/>
                    <a:p>
                      <a:r>
                        <a:rPr lang="en-US" sz="1400" dirty="0" smtClean="0"/>
                        <a:t>Wednesday, Jan 31</a:t>
                      </a:r>
                      <a:r>
                        <a:rPr lang="en-US" sz="1400" baseline="30000" dirty="0" smtClean="0"/>
                        <a:t>st</a:t>
                      </a:r>
                      <a:r>
                        <a:rPr lang="en-US" sz="1400" dirty="0" smtClean="0"/>
                        <a:t> </a:t>
                      </a:r>
                      <a:endParaRPr lang="en-US" sz="1400" dirty="0"/>
                    </a:p>
                  </a:txBody>
                  <a:tcPr/>
                </a:tc>
                <a:tc>
                  <a:txBody>
                    <a:bodyPr/>
                    <a:lstStyle/>
                    <a:p>
                      <a:r>
                        <a:rPr lang="en-US" sz="1400" baseline="0" dirty="0" smtClean="0"/>
                        <a:t>Monday,          Jan. 15</a:t>
                      </a:r>
                      <a:r>
                        <a:rPr lang="en-US" sz="1400" baseline="30000" dirty="0" smtClean="0"/>
                        <a:t>th</a:t>
                      </a:r>
                      <a:r>
                        <a:rPr lang="en-US" sz="1400" baseline="0" dirty="0" smtClean="0"/>
                        <a:t> </a:t>
                      </a:r>
                      <a:endParaRPr lang="en-US" sz="1400" dirty="0"/>
                    </a:p>
                  </a:txBody>
                  <a:tcPr/>
                </a:tc>
                <a:tc>
                  <a:txBody>
                    <a:bodyPr/>
                    <a:lstStyle/>
                    <a:p>
                      <a:endParaRPr lang="en-US" sz="1400" dirty="0"/>
                    </a:p>
                  </a:txBody>
                  <a:tcPr/>
                </a:tc>
              </a:tr>
            </a:tbl>
          </a:graphicData>
        </a:graphic>
      </p:graphicFrame>
      <p:sp>
        <p:nvSpPr>
          <p:cNvPr id="24" name="TextBox 23"/>
          <p:cNvSpPr txBox="1"/>
          <p:nvPr/>
        </p:nvSpPr>
        <p:spPr>
          <a:xfrm>
            <a:off x="3733800" y="6934200"/>
            <a:ext cx="2971800" cy="584775"/>
          </a:xfrm>
          <a:prstGeom prst="rect">
            <a:avLst/>
          </a:prstGeom>
          <a:noFill/>
        </p:spPr>
        <p:txBody>
          <a:bodyPr wrap="square" rtlCol="0">
            <a:spAutoFit/>
          </a:bodyPr>
          <a:lstStyle/>
          <a:p>
            <a:endParaRPr lang="en-US" sz="1600" b="1" dirty="0" smtClean="0"/>
          </a:p>
          <a:p>
            <a:endParaRPr lang="en-US" sz="1600" b="1" dirty="0" smtClean="0"/>
          </a:p>
        </p:txBody>
      </p:sp>
      <p:pic>
        <p:nvPicPr>
          <p:cNvPr id="19" name="Picture 18" descr="closings schedule 12-2017.jpg"/>
          <p:cNvPicPr>
            <a:picLocks noChangeAspect="1"/>
          </p:cNvPicPr>
          <p:nvPr/>
        </p:nvPicPr>
        <p:blipFill>
          <a:blip r:embed="rId3" cstate="print"/>
          <a:stretch>
            <a:fillRect/>
          </a:stretch>
        </p:blipFill>
        <p:spPr>
          <a:xfrm>
            <a:off x="457200" y="6553200"/>
            <a:ext cx="5791200" cy="2316480"/>
          </a:xfrm>
          <a:prstGeom prst="rect">
            <a:avLst/>
          </a:prstGeom>
        </p:spPr>
      </p:pic>
      <p:sp>
        <p:nvSpPr>
          <p:cNvPr id="20" name="TextBox 19"/>
          <p:cNvSpPr txBox="1"/>
          <p:nvPr/>
        </p:nvSpPr>
        <p:spPr>
          <a:xfrm>
            <a:off x="3886201" y="3124200"/>
            <a:ext cx="2971799" cy="2585323"/>
          </a:xfrm>
          <a:prstGeom prst="rect">
            <a:avLst/>
          </a:prstGeom>
          <a:noFill/>
        </p:spPr>
        <p:txBody>
          <a:bodyPr wrap="square" rtlCol="0">
            <a:spAutoFit/>
          </a:bodyPr>
          <a:lstStyle/>
          <a:p>
            <a:pPr algn="ctr"/>
            <a:r>
              <a:rPr lang="en-US" b="1" dirty="0" smtClean="0"/>
              <a:t>“ For last year’s words belong to last year’s language and </a:t>
            </a:r>
          </a:p>
          <a:p>
            <a:pPr algn="ctr"/>
            <a:r>
              <a:rPr lang="en-US" b="1" dirty="0" smtClean="0"/>
              <a:t>next year’s words await another voice.</a:t>
            </a:r>
          </a:p>
          <a:p>
            <a:pPr algn="ctr"/>
            <a:r>
              <a:rPr lang="en-US" b="1" dirty="0" smtClean="0"/>
              <a:t>And to make an end is to make a beginning.”</a:t>
            </a:r>
          </a:p>
          <a:p>
            <a:pPr algn="ctr"/>
            <a:endParaRPr lang="en-US" b="1" dirty="0" smtClean="0"/>
          </a:p>
          <a:p>
            <a:pPr algn="ctr"/>
            <a:r>
              <a:rPr lang="en-US" b="1" dirty="0" smtClean="0"/>
              <a:t>(Little Gidding)”</a:t>
            </a:r>
          </a:p>
          <a:p>
            <a:pPr algn="ctr"/>
            <a:r>
              <a:rPr lang="en-US" b="1" dirty="0" smtClean="0"/>
              <a:t>- T.S. Eliot</a:t>
            </a:r>
            <a:endParaRPr lang="en-US" b="1" dirty="0"/>
          </a:p>
        </p:txBody>
      </p:sp>
      <p:pic>
        <p:nvPicPr>
          <p:cNvPr id="21" name="Picture 2" descr="S:\Human Services\Human Services Employee\Aging Services\Newsletters, Calendars and Menus\County Water Bill Newsletter\Aging Services- R-SC- Changing hours 2018.png"/>
          <p:cNvPicPr>
            <a:picLocks noChangeAspect="1" noChangeArrowheads="1"/>
          </p:cNvPicPr>
          <p:nvPr/>
        </p:nvPicPr>
        <p:blipFill>
          <a:blip r:embed="rId4" cstate="print"/>
          <a:srcRect/>
          <a:stretch>
            <a:fillRect/>
          </a:stretch>
        </p:blipFill>
        <p:spPr bwMode="auto">
          <a:xfrm>
            <a:off x="381000" y="2895600"/>
            <a:ext cx="3048000" cy="3352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143000" y="3429000"/>
            <a:ext cx="3733800" cy="369310"/>
          </a:xfrm>
          <a:prstGeom prst="rect">
            <a:avLst/>
          </a:prstGeom>
          <a:noFill/>
        </p:spPr>
        <p:txBody>
          <a:bodyPr wrap="square" lIns="91420" tIns="45709" rIns="91420" bIns="45709" rtlCol="0">
            <a:spAutoFit/>
          </a:bodyPr>
          <a:lstStyle/>
          <a:p>
            <a:endParaRPr lang="en-US" dirty="0"/>
          </a:p>
        </p:txBody>
      </p:sp>
      <p:sp>
        <p:nvSpPr>
          <p:cNvPr id="21" name="Slide Number Placeholder 20"/>
          <p:cNvSpPr txBox="1">
            <a:spLocks/>
          </p:cNvSpPr>
          <p:nvPr/>
        </p:nvSpPr>
        <p:spPr>
          <a:xfrm>
            <a:off x="5029200" y="8458202"/>
            <a:ext cx="1600200" cy="486833"/>
          </a:xfrm>
          <a:prstGeom prst="rect">
            <a:avLst/>
          </a:prstGeom>
        </p:spPr>
        <p:txBody>
          <a:bodyPr vert="horz" lIns="91420" tIns="45709" rIns="91420" bIns="45709" rtlCol="0" anchor="ctr"/>
          <a:lstStyle/>
          <a:p>
            <a:pPr algn="r">
              <a:defRPr/>
            </a:pPr>
            <a:fld id="{EACCAEF3-A0E1-4881-BF93-7F14CC085B28}" type="slidenum">
              <a:rPr lang="en-US" sz="1200" smtClean="0">
                <a:solidFill>
                  <a:schemeClr val="tx1">
                    <a:tint val="75000"/>
                  </a:schemeClr>
                </a:solidFill>
              </a:rPr>
              <a:pPr algn="r">
                <a:defRPr/>
              </a:pPr>
              <a:t>3</a:t>
            </a:fld>
            <a:endParaRPr lang="en-US" sz="1200" dirty="0">
              <a:solidFill>
                <a:schemeClr val="tx1">
                  <a:tint val="75000"/>
                </a:schemeClr>
              </a:solidFill>
            </a:endParaRPr>
          </a:p>
        </p:txBody>
      </p:sp>
      <p:pic>
        <p:nvPicPr>
          <p:cNvPr id="16" name="Picture 7" descr="mission stmt"/>
          <p:cNvPicPr>
            <a:picLocks noChangeAspect="1" noChangeArrowheads="1"/>
          </p:cNvPicPr>
          <p:nvPr/>
        </p:nvPicPr>
        <p:blipFill>
          <a:blip r:embed="rId2" cstate="print"/>
          <a:srcRect/>
          <a:stretch>
            <a:fillRect/>
          </a:stretch>
        </p:blipFill>
        <p:spPr bwMode="auto">
          <a:xfrm>
            <a:off x="4114800" y="3810000"/>
            <a:ext cx="2362200" cy="2514600"/>
          </a:xfrm>
          <a:prstGeom prst="rect">
            <a:avLst/>
          </a:prstGeom>
          <a:noFill/>
          <a:ln w="9525" algn="in">
            <a:noFill/>
            <a:miter lim="800000"/>
            <a:headEnd/>
            <a:tailEnd/>
          </a:ln>
          <a:effectLst/>
        </p:spPr>
      </p:pic>
      <p:sp>
        <p:nvSpPr>
          <p:cNvPr id="10" name="TextBox 9"/>
          <p:cNvSpPr txBox="1"/>
          <p:nvPr/>
        </p:nvSpPr>
        <p:spPr>
          <a:xfrm>
            <a:off x="152400" y="1"/>
            <a:ext cx="2286000" cy="954107"/>
          </a:xfrm>
          <a:prstGeom prst="rect">
            <a:avLst/>
          </a:prstGeom>
          <a:noFill/>
        </p:spPr>
        <p:txBody>
          <a:bodyPr wrap="square" rtlCol="0">
            <a:spAutoFit/>
          </a:bodyPr>
          <a:lstStyle/>
          <a:p>
            <a:pPr algn="ctr"/>
            <a:endParaRPr lang="en-US" dirty="0" smtClean="0"/>
          </a:p>
          <a:p>
            <a:endParaRPr lang="en-US" dirty="0" smtClean="0"/>
          </a:p>
          <a:p>
            <a:endParaRPr lang="en-US" dirty="0"/>
          </a:p>
        </p:txBody>
      </p:sp>
      <p:sp>
        <p:nvSpPr>
          <p:cNvPr id="15" name="Rectangle 14"/>
          <p:cNvSpPr/>
          <p:nvPr/>
        </p:nvSpPr>
        <p:spPr>
          <a:xfrm>
            <a:off x="228600" y="152400"/>
            <a:ext cx="6400800" cy="3429000"/>
          </a:xfrm>
          <a:prstGeom prst="rect">
            <a:avLst/>
          </a:prstGeom>
          <a:solidFill>
            <a:schemeClr val="bg1"/>
          </a:solidFill>
          <a:ln w="1270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9" name="TextBox 8"/>
          <p:cNvSpPr txBox="1"/>
          <p:nvPr/>
        </p:nvSpPr>
        <p:spPr>
          <a:xfrm>
            <a:off x="685800" y="838200"/>
            <a:ext cx="184731" cy="369332"/>
          </a:xfrm>
          <a:prstGeom prst="rect">
            <a:avLst/>
          </a:prstGeom>
          <a:noFill/>
        </p:spPr>
        <p:txBody>
          <a:bodyPr wrap="none" rtlCol="0">
            <a:spAutoFit/>
          </a:bodyPr>
          <a:lstStyle/>
          <a:p>
            <a:endParaRPr lang="en-US" dirty="0"/>
          </a:p>
        </p:txBody>
      </p:sp>
      <p:sp>
        <p:nvSpPr>
          <p:cNvPr id="12" name="TextBox 11"/>
          <p:cNvSpPr txBox="1"/>
          <p:nvPr/>
        </p:nvSpPr>
        <p:spPr>
          <a:xfrm>
            <a:off x="304800" y="381001"/>
            <a:ext cx="6248400" cy="584775"/>
          </a:xfrm>
          <a:prstGeom prst="rect">
            <a:avLst/>
          </a:prstGeom>
          <a:noFill/>
        </p:spPr>
        <p:txBody>
          <a:bodyPr wrap="square" rtlCol="0">
            <a:spAutoFit/>
          </a:bodyPr>
          <a:lstStyle/>
          <a:p>
            <a:pPr algn="ctr"/>
            <a:endParaRPr lang="en-US" sz="3200" b="1" u="sng" dirty="0"/>
          </a:p>
        </p:txBody>
      </p:sp>
      <p:sp>
        <p:nvSpPr>
          <p:cNvPr id="14" name="TextBox 13"/>
          <p:cNvSpPr txBox="1"/>
          <p:nvPr/>
        </p:nvSpPr>
        <p:spPr>
          <a:xfrm>
            <a:off x="304800" y="990599"/>
            <a:ext cx="6172200" cy="2769989"/>
          </a:xfrm>
          <a:prstGeom prst="rect">
            <a:avLst/>
          </a:prstGeom>
          <a:noFill/>
        </p:spPr>
        <p:txBody>
          <a:bodyPr wrap="square" rtlCol="0">
            <a:spAutoFit/>
          </a:bodyPr>
          <a:lstStyle/>
          <a:p>
            <a:pPr marL="342900" indent="-342900">
              <a:buAutoNum type="arabicPeriod"/>
            </a:pPr>
            <a:r>
              <a:rPr lang="en-US" b="1" dirty="0" smtClean="0"/>
              <a:t>What can you catch, but not throw?</a:t>
            </a:r>
          </a:p>
          <a:p>
            <a:pPr marL="342900" indent="-342900">
              <a:buAutoNum type="arabicPeriod"/>
            </a:pPr>
            <a:r>
              <a:rPr lang="en-US" b="1" dirty="0" smtClean="0"/>
              <a:t>I’m the beginning of eternity; the end of time and space; the beginning of every end; and the end of every place. What am I?</a:t>
            </a:r>
          </a:p>
          <a:p>
            <a:pPr marL="342900" indent="-342900">
              <a:buAutoNum type="arabicPeriod"/>
            </a:pPr>
            <a:r>
              <a:rPr lang="en-US" b="1" dirty="0" smtClean="0"/>
              <a:t>What is the only type of cheese that is made backward?</a:t>
            </a:r>
          </a:p>
          <a:p>
            <a:pPr marL="342900" indent="-342900">
              <a:buAutoNum type="arabicPeriod"/>
            </a:pPr>
            <a:r>
              <a:rPr lang="en-US" b="1" dirty="0" smtClean="0"/>
              <a:t>You will survive if I’m stolen or given away, yet  you cannot live without me. What am I?</a:t>
            </a:r>
          </a:p>
          <a:p>
            <a:pPr marL="342900" indent="-342900"/>
            <a:r>
              <a:rPr lang="en-US" sz="1600" dirty="0" smtClean="0"/>
              <a:t>                                                                </a:t>
            </a:r>
          </a:p>
          <a:p>
            <a:pPr marL="342900" indent="-342900"/>
            <a:r>
              <a:rPr lang="en-US" sz="1600" dirty="0" smtClean="0"/>
              <a:t>                                                                                   Answers on page 4</a:t>
            </a:r>
          </a:p>
          <a:p>
            <a:pPr marL="342900" indent="-342900"/>
            <a:endParaRPr lang="en-US" sz="1600" dirty="0"/>
          </a:p>
        </p:txBody>
      </p:sp>
      <p:pic>
        <p:nvPicPr>
          <p:cNvPr id="18" name="Picture 17" descr="like us on facebook.jpg"/>
          <p:cNvPicPr>
            <a:picLocks noChangeAspect="1"/>
          </p:cNvPicPr>
          <p:nvPr/>
        </p:nvPicPr>
        <p:blipFill>
          <a:blip r:embed="rId3" cstate="print"/>
          <a:stretch>
            <a:fillRect/>
          </a:stretch>
        </p:blipFill>
        <p:spPr>
          <a:xfrm>
            <a:off x="4267200" y="6629400"/>
            <a:ext cx="2133600" cy="1905000"/>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pic>
      <p:sp>
        <p:nvSpPr>
          <p:cNvPr id="13" name="TextBox 12"/>
          <p:cNvSpPr txBox="1"/>
          <p:nvPr/>
        </p:nvSpPr>
        <p:spPr>
          <a:xfrm>
            <a:off x="1066800" y="228600"/>
            <a:ext cx="4800600" cy="646331"/>
          </a:xfrm>
          <a:prstGeom prst="rect">
            <a:avLst/>
          </a:prstGeom>
          <a:noFill/>
        </p:spPr>
        <p:txBody>
          <a:bodyPr wrap="square" rtlCol="0">
            <a:spAutoFit/>
          </a:bodyPr>
          <a:lstStyle/>
          <a:p>
            <a:pPr algn="ctr"/>
            <a:r>
              <a:rPr lang="en-US" sz="3600" b="1" u="sng" dirty="0" smtClean="0"/>
              <a:t>Riddle Me This</a:t>
            </a:r>
            <a:endParaRPr lang="en-US" sz="3600" b="1" u="sng" dirty="0"/>
          </a:p>
        </p:txBody>
      </p:sp>
      <p:sp>
        <p:nvSpPr>
          <p:cNvPr id="19" name="TextBox 18"/>
          <p:cNvSpPr txBox="1"/>
          <p:nvPr/>
        </p:nvSpPr>
        <p:spPr>
          <a:xfrm>
            <a:off x="381000" y="3810000"/>
            <a:ext cx="3505201" cy="4985980"/>
          </a:xfrm>
          <a:prstGeom prst="rect">
            <a:avLst/>
          </a:prstGeom>
          <a:solidFill>
            <a:schemeClr val="bg1"/>
          </a:solidFill>
          <a:ln w="101600">
            <a:solidFill>
              <a:schemeClr val="tx1"/>
            </a:solidFill>
          </a:ln>
        </p:spPr>
        <p:txBody>
          <a:bodyPr wrap="square" rtlCol="0">
            <a:spAutoFit/>
          </a:bodyPr>
          <a:lstStyle/>
          <a:p>
            <a:pPr algn="ctr"/>
            <a:r>
              <a:rPr lang="en-US" sz="2400" b="1" u="sng" dirty="0" smtClean="0"/>
              <a:t>Rock of Love Fundraiser Winners</a:t>
            </a:r>
          </a:p>
          <a:p>
            <a:endParaRPr lang="en-US" dirty="0" smtClean="0"/>
          </a:p>
          <a:p>
            <a:r>
              <a:rPr lang="en-US" dirty="0" smtClean="0"/>
              <a:t>1</a:t>
            </a:r>
            <a:r>
              <a:rPr lang="en-US" baseline="30000" dirty="0" smtClean="0"/>
              <a:t>st</a:t>
            </a:r>
            <a:r>
              <a:rPr lang="en-US" dirty="0" smtClean="0"/>
              <a:t> place- Wayne McIntyre</a:t>
            </a:r>
          </a:p>
          <a:p>
            <a:r>
              <a:rPr lang="en-US" dirty="0" smtClean="0"/>
              <a:t>2</a:t>
            </a:r>
            <a:r>
              <a:rPr lang="en-US" baseline="30000" dirty="0" smtClean="0"/>
              <a:t>nd</a:t>
            </a:r>
            <a:r>
              <a:rPr lang="en-US" dirty="0" smtClean="0"/>
              <a:t> place- Ashlee Swinney</a:t>
            </a:r>
          </a:p>
          <a:p>
            <a:r>
              <a:rPr lang="en-US" dirty="0" smtClean="0"/>
              <a:t>3</a:t>
            </a:r>
            <a:r>
              <a:rPr lang="en-US" baseline="30000" dirty="0" smtClean="0"/>
              <a:t>rd</a:t>
            </a:r>
            <a:r>
              <a:rPr lang="en-US" dirty="0" smtClean="0"/>
              <a:t> place- Dennis Rape</a:t>
            </a:r>
          </a:p>
          <a:p>
            <a:r>
              <a:rPr lang="en-US" dirty="0" smtClean="0"/>
              <a:t>4</a:t>
            </a:r>
            <a:r>
              <a:rPr lang="en-US" baseline="30000" dirty="0" smtClean="0"/>
              <a:t>th</a:t>
            </a:r>
            <a:r>
              <a:rPr lang="en-US" dirty="0" smtClean="0"/>
              <a:t> place- Jack Walker</a:t>
            </a:r>
          </a:p>
          <a:p>
            <a:r>
              <a:rPr lang="en-US" dirty="0" smtClean="0"/>
              <a:t>5</a:t>
            </a:r>
            <a:r>
              <a:rPr lang="en-US" baseline="30000" dirty="0" smtClean="0"/>
              <a:t>th</a:t>
            </a:r>
            <a:r>
              <a:rPr lang="en-US" dirty="0" smtClean="0"/>
              <a:t> place- Joyce A. Lisk</a:t>
            </a:r>
          </a:p>
          <a:p>
            <a:endParaRPr lang="en-US" dirty="0" smtClean="0"/>
          </a:p>
          <a:p>
            <a:r>
              <a:rPr lang="en-US" dirty="0" smtClean="0"/>
              <a:t>On behalf of Aging Services, we would like to thank everyone who participated in our fundraiser. We sold 195 tickets raising $1,950.00. All funds will go back into our programs and activities helping to keep costs low to seniors. Thank you again to our sponsors.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581400" cy="914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rtlCol="0" anchor="ctr"/>
          <a:lstStyle/>
          <a:p>
            <a:pPr algn="ctr"/>
            <a:endParaRPr lang="en-US" dirty="0"/>
          </a:p>
        </p:txBody>
      </p:sp>
      <p:sp>
        <p:nvSpPr>
          <p:cNvPr id="14" name="Subtitle 13"/>
          <p:cNvSpPr>
            <a:spLocks noGrp="1"/>
          </p:cNvSpPr>
          <p:nvPr>
            <p:ph type="subTitle" idx="1"/>
          </p:nvPr>
        </p:nvSpPr>
        <p:spPr>
          <a:xfrm>
            <a:off x="4648200" y="6553200"/>
            <a:ext cx="1905000" cy="2514600"/>
          </a:xfrm>
        </p:spPr>
        <p:txBody>
          <a:bodyPr>
            <a:noAutofit/>
          </a:bodyPr>
          <a:lstStyle/>
          <a:p>
            <a:pPr algn="l">
              <a:lnSpc>
                <a:spcPct val="170000"/>
              </a:lnSpc>
            </a:pPr>
            <a:r>
              <a:rPr lang="en-US" sz="1200" dirty="0" smtClean="0">
                <a:solidFill>
                  <a:schemeClr val="tx1"/>
                </a:solidFill>
                <a:latin typeface="Bookman Old Style" pitchFamily="18" charset="0"/>
              </a:rPr>
              <a:t>Our newsletter, monthly activity calendars, and meal site menus are available on-line at:  </a:t>
            </a:r>
            <a:r>
              <a:rPr lang="en-US" sz="1100" u="sng" dirty="0" smtClean="0">
                <a:solidFill>
                  <a:schemeClr val="tx1"/>
                </a:solidFill>
                <a:latin typeface="Bookman Old Style" pitchFamily="18" charset="0"/>
                <a:hlinkClick r:id="rId2"/>
              </a:rPr>
              <a:t>http://www.richmondnc.com/245/</a:t>
            </a:r>
          </a:p>
          <a:p>
            <a:pPr algn="l">
              <a:lnSpc>
                <a:spcPct val="170000"/>
              </a:lnSpc>
            </a:pPr>
            <a:r>
              <a:rPr lang="en-US" sz="1100" u="sng" dirty="0" smtClean="0">
                <a:solidFill>
                  <a:schemeClr val="tx1"/>
                </a:solidFill>
                <a:latin typeface="Bookman Old Style" pitchFamily="18" charset="0"/>
                <a:hlinkClick r:id="rId2"/>
              </a:rPr>
              <a:t>Aging-Services</a:t>
            </a:r>
            <a:endParaRPr lang="en-US" sz="1100" dirty="0">
              <a:solidFill>
                <a:schemeClr val="tx1"/>
              </a:solidFill>
              <a:latin typeface="Bookman Old Style" pitchFamily="18" charset="0"/>
            </a:endParaRPr>
          </a:p>
        </p:txBody>
      </p:sp>
      <p:sp>
        <p:nvSpPr>
          <p:cNvPr id="18" name="Title 17"/>
          <p:cNvSpPr>
            <a:spLocks noGrp="1"/>
          </p:cNvSpPr>
          <p:nvPr>
            <p:ph type="ctrTitle"/>
          </p:nvPr>
        </p:nvSpPr>
        <p:spPr>
          <a:xfrm>
            <a:off x="3581400" y="7010400"/>
            <a:ext cx="1143000" cy="1905000"/>
          </a:xfrm>
        </p:spPr>
        <p:txBody>
          <a:bodyPr>
            <a:noAutofit/>
          </a:bodyPr>
          <a:lstStyle/>
          <a:p>
            <a:r>
              <a:rPr lang="en-US" sz="3200" dirty="0" smtClean="0"/>
              <a:t>Did you know?</a:t>
            </a:r>
            <a:endParaRPr lang="en-US" sz="3200" dirty="0"/>
          </a:p>
        </p:txBody>
      </p:sp>
      <p:graphicFrame>
        <p:nvGraphicFramePr>
          <p:cNvPr id="8" name="Table 7"/>
          <p:cNvGraphicFramePr>
            <a:graphicFrameLocks noGrp="1"/>
          </p:cNvGraphicFramePr>
          <p:nvPr/>
        </p:nvGraphicFramePr>
        <p:xfrm>
          <a:off x="228600" y="304804"/>
          <a:ext cx="3124200" cy="8658125"/>
        </p:xfrm>
        <a:graphic>
          <a:graphicData uri="http://schemas.openxmlformats.org/drawingml/2006/table">
            <a:tbl>
              <a:tblPr firstRow="1" bandRow="1">
                <a:tableStyleId>{5940675A-B579-460E-94D1-54222C63F5DA}</a:tableStyleId>
              </a:tblPr>
              <a:tblGrid>
                <a:gridCol w="1522047"/>
                <a:gridCol w="1602153"/>
              </a:tblGrid>
              <a:tr h="1600200">
                <a:tc gridSpan="2">
                  <a:txBody>
                    <a:bodyPr/>
                    <a:lstStyle/>
                    <a:p>
                      <a:pPr algn="ctr"/>
                      <a:r>
                        <a:rPr lang="en-US" sz="1100" b="1" u="sng" dirty="0" smtClean="0">
                          <a:effectLst/>
                        </a:rPr>
                        <a:t>SERVICES OFFERED AT RICHMOND COUNTY AGING SERVICES</a:t>
                      </a:r>
                      <a:r>
                        <a:rPr lang="en-US" sz="1100" u="sng" dirty="0" smtClean="0">
                          <a:effectLst/>
                        </a:rPr>
                        <a:t/>
                      </a:r>
                      <a:br>
                        <a:rPr lang="en-US" sz="1100" u="sng" dirty="0" smtClean="0">
                          <a:effectLst/>
                        </a:rPr>
                      </a:br>
                      <a:r>
                        <a:rPr lang="en-US" sz="1100" dirty="0" smtClean="0">
                          <a:effectLst/>
                        </a:rPr>
                        <a:t>Realizing the importance of social interaction and physical activity to the vitality of all people, Richmond County Aging Services places special emphasis on this</a:t>
                      </a:r>
                      <a:r>
                        <a:rPr lang="en-US" sz="1100" baseline="0" dirty="0" smtClean="0">
                          <a:effectLst/>
                        </a:rPr>
                        <a:t> and can provide information and assistance.  Call 910-997-4491 for more information.  </a:t>
                      </a:r>
                      <a:r>
                        <a:rPr lang="en-US" sz="1100" dirty="0" smtClean="0">
                          <a:effectLst/>
                        </a:rPr>
                        <a:t>Some of the social and recreational activities hosted by the Center(s) include:</a:t>
                      </a:r>
                      <a:endParaRPr lang="en-US" sz="1100" b="0" dirty="0"/>
                    </a:p>
                  </a:txBody>
                  <a:tcPr>
                    <a:solidFill>
                      <a:schemeClr val="bg1"/>
                    </a:solidFill>
                  </a:tcPr>
                </a:tc>
                <a:tc hMerge="1">
                  <a:txBody>
                    <a:bodyPr/>
                    <a:lstStyle/>
                    <a:p>
                      <a:endParaRPr lang="en-US" dirty="0"/>
                    </a:p>
                  </a:txBody>
                  <a:tcPr/>
                </a:tc>
              </a:tr>
              <a:tr h="309080">
                <a:tc>
                  <a:txBody>
                    <a:bodyPr/>
                    <a:lstStyle/>
                    <a:p>
                      <a:r>
                        <a:rPr lang="en-US" sz="1100" dirty="0" smtClean="0"/>
                        <a:t>Health</a:t>
                      </a:r>
                      <a:r>
                        <a:rPr lang="en-US" sz="1100" baseline="0" dirty="0" smtClean="0"/>
                        <a:t> Screenings</a:t>
                      </a:r>
                      <a:endParaRPr lang="en-US" sz="1100" dirty="0"/>
                    </a:p>
                  </a:txBody>
                  <a:tcPr>
                    <a:solidFill>
                      <a:schemeClr val="bg1"/>
                    </a:solidFill>
                  </a:tcPr>
                </a:tc>
                <a:tc>
                  <a:txBody>
                    <a:bodyPr/>
                    <a:lstStyle/>
                    <a:p>
                      <a:r>
                        <a:rPr lang="en-US" sz="1100" dirty="0" smtClean="0"/>
                        <a:t>Medicaid</a:t>
                      </a:r>
                      <a:r>
                        <a:rPr lang="en-US" sz="1100" baseline="0" dirty="0" smtClean="0"/>
                        <a:t> Benefits</a:t>
                      </a:r>
                      <a:endParaRPr lang="en-US" sz="1100" dirty="0"/>
                    </a:p>
                  </a:txBody>
                  <a:tcPr>
                    <a:solidFill>
                      <a:schemeClr val="bg1"/>
                    </a:solidFill>
                  </a:tcPr>
                </a:tc>
              </a:tr>
              <a:tr h="439783">
                <a:tc>
                  <a:txBody>
                    <a:bodyPr/>
                    <a:lstStyle/>
                    <a:p>
                      <a:r>
                        <a:rPr lang="en-US" sz="1100" dirty="0" smtClean="0"/>
                        <a:t>Fitness and Health</a:t>
                      </a:r>
                      <a:r>
                        <a:rPr lang="en-US" sz="1100" baseline="0" dirty="0" smtClean="0"/>
                        <a:t> Promotions</a:t>
                      </a:r>
                      <a:endParaRPr lang="en-US" sz="1100" dirty="0"/>
                    </a:p>
                  </a:txBody>
                  <a:tcPr>
                    <a:solidFill>
                      <a:schemeClr val="bg1"/>
                    </a:solidFill>
                  </a:tcPr>
                </a:tc>
                <a:tc>
                  <a:txBody>
                    <a:bodyPr/>
                    <a:lstStyle/>
                    <a:p>
                      <a:r>
                        <a:rPr lang="en-US" sz="1100" dirty="0" smtClean="0"/>
                        <a:t>Medicare Parts A &amp;</a:t>
                      </a:r>
                      <a:r>
                        <a:rPr lang="en-US" sz="1100" baseline="0" dirty="0" smtClean="0"/>
                        <a:t> B</a:t>
                      </a:r>
                      <a:endParaRPr lang="en-US" sz="1100" dirty="0"/>
                    </a:p>
                  </a:txBody>
                  <a:tcPr>
                    <a:solidFill>
                      <a:schemeClr val="bg1"/>
                    </a:solidFill>
                  </a:tcPr>
                </a:tc>
              </a:tr>
              <a:tr h="266831">
                <a:tc>
                  <a:txBody>
                    <a:bodyPr/>
                    <a:lstStyle/>
                    <a:p>
                      <a:r>
                        <a:rPr lang="en-US" sz="1100" dirty="0" smtClean="0"/>
                        <a:t>Insurance Counseling</a:t>
                      </a:r>
                      <a:endParaRPr lang="en-US" sz="1100" dirty="0"/>
                    </a:p>
                  </a:txBody>
                  <a:tcPr>
                    <a:solidFill>
                      <a:schemeClr val="bg1"/>
                    </a:solidFill>
                  </a:tcPr>
                </a:tc>
                <a:tc>
                  <a:txBody>
                    <a:bodyPr/>
                    <a:lstStyle/>
                    <a:p>
                      <a:r>
                        <a:rPr lang="en-US" sz="1100" dirty="0" smtClean="0"/>
                        <a:t>Medicare Part D</a:t>
                      </a:r>
                      <a:endParaRPr lang="en-US" sz="1100" dirty="0"/>
                    </a:p>
                  </a:txBody>
                  <a:tcPr>
                    <a:solidFill>
                      <a:schemeClr val="bg1"/>
                    </a:solidFill>
                  </a:tcPr>
                </a:tc>
              </a:tr>
              <a:tr h="426720">
                <a:tc>
                  <a:txBody>
                    <a:bodyPr/>
                    <a:lstStyle/>
                    <a:p>
                      <a:r>
                        <a:rPr lang="en-US" sz="1100" dirty="0" smtClean="0"/>
                        <a:t>Tax Preparation</a:t>
                      </a:r>
                      <a:r>
                        <a:rPr lang="en-US" sz="1100" baseline="0" dirty="0" smtClean="0"/>
                        <a:t> Counseling</a:t>
                      </a:r>
                      <a:endParaRPr lang="en-US" sz="1100" dirty="0"/>
                    </a:p>
                  </a:txBody>
                  <a:tcPr>
                    <a:solidFill>
                      <a:schemeClr val="bg1"/>
                    </a:solidFill>
                  </a:tcPr>
                </a:tc>
                <a:tc>
                  <a:txBody>
                    <a:bodyPr/>
                    <a:lstStyle/>
                    <a:p>
                      <a:r>
                        <a:rPr lang="en-US" sz="1100" dirty="0" smtClean="0"/>
                        <a:t>Social Security</a:t>
                      </a:r>
                      <a:r>
                        <a:rPr lang="en-US" sz="1100" baseline="0" dirty="0" smtClean="0"/>
                        <a:t> Benefits</a:t>
                      </a:r>
                      <a:endParaRPr lang="en-US" sz="1100" dirty="0"/>
                    </a:p>
                  </a:txBody>
                  <a:tcPr>
                    <a:solidFill>
                      <a:schemeClr val="bg1"/>
                    </a:solidFill>
                  </a:tcPr>
                </a:tc>
              </a:tr>
              <a:tr h="266831">
                <a:tc>
                  <a:txBody>
                    <a:bodyPr/>
                    <a:lstStyle/>
                    <a:p>
                      <a:r>
                        <a:rPr lang="en-US" sz="1100" dirty="0" smtClean="0"/>
                        <a:t>Legal Services</a:t>
                      </a:r>
                      <a:endParaRPr lang="en-US" sz="1100" dirty="0"/>
                    </a:p>
                  </a:txBody>
                  <a:tcPr>
                    <a:solidFill>
                      <a:schemeClr val="bg1"/>
                    </a:solidFill>
                  </a:tcPr>
                </a:tc>
                <a:tc>
                  <a:txBody>
                    <a:bodyPr/>
                    <a:lstStyle/>
                    <a:p>
                      <a:r>
                        <a:rPr lang="en-US" sz="1100" dirty="0" smtClean="0"/>
                        <a:t>Job Training</a:t>
                      </a:r>
                      <a:endParaRPr lang="en-US" sz="1100" dirty="0"/>
                    </a:p>
                  </a:txBody>
                  <a:tcPr>
                    <a:solidFill>
                      <a:schemeClr val="bg1"/>
                    </a:solidFill>
                  </a:tcPr>
                </a:tc>
              </a:tr>
              <a:tr h="400249">
                <a:tc>
                  <a:txBody>
                    <a:bodyPr/>
                    <a:lstStyle/>
                    <a:p>
                      <a:r>
                        <a:rPr lang="en-US" sz="1100" dirty="0" smtClean="0"/>
                        <a:t>General Transportation</a:t>
                      </a:r>
                      <a:endParaRPr lang="en-US" sz="1100" dirty="0"/>
                    </a:p>
                  </a:txBody>
                  <a:tcPr>
                    <a:solidFill>
                      <a:schemeClr val="bg1"/>
                    </a:solidFill>
                  </a:tcPr>
                </a:tc>
                <a:tc>
                  <a:txBody>
                    <a:bodyPr/>
                    <a:lstStyle/>
                    <a:p>
                      <a:r>
                        <a:rPr lang="en-US" sz="1100" dirty="0" smtClean="0"/>
                        <a:t>Job Placement</a:t>
                      </a:r>
                      <a:endParaRPr lang="en-US" sz="1100" dirty="0"/>
                    </a:p>
                  </a:txBody>
                  <a:tcPr>
                    <a:solidFill>
                      <a:schemeClr val="bg1"/>
                    </a:solidFill>
                  </a:tcPr>
                </a:tc>
              </a:tr>
              <a:tr h="400249">
                <a:tc>
                  <a:txBody>
                    <a:bodyPr/>
                    <a:lstStyle/>
                    <a:p>
                      <a:r>
                        <a:rPr lang="en-US" sz="1100" dirty="0" smtClean="0"/>
                        <a:t>Medical Transportation</a:t>
                      </a:r>
                      <a:endParaRPr lang="en-US" sz="1100" dirty="0"/>
                    </a:p>
                  </a:txBody>
                  <a:tcPr>
                    <a:solidFill>
                      <a:schemeClr val="bg1"/>
                    </a:solidFill>
                  </a:tcPr>
                </a:tc>
                <a:tc>
                  <a:txBody>
                    <a:bodyPr/>
                    <a:lstStyle/>
                    <a:p>
                      <a:r>
                        <a:rPr lang="en-US" sz="1100" dirty="0" smtClean="0"/>
                        <a:t>Congregate Meals</a:t>
                      </a:r>
                      <a:endParaRPr lang="en-US" sz="1100" dirty="0"/>
                    </a:p>
                  </a:txBody>
                  <a:tcPr>
                    <a:solidFill>
                      <a:schemeClr val="bg1"/>
                    </a:solidFill>
                  </a:tcPr>
                </a:tc>
              </a:tr>
              <a:tr h="439783">
                <a:tc>
                  <a:txBody>
                    <a:bodyPr/>
                    <a:lstStyle/>
                    <a:p>
                      <a:r>
                        <a:rPr lang="en-US" sz="1100" dirty="0" smtClean="0"/>
                        <a:t>Support Groups or Classes</a:t>
                      </a:r>
                      <a:r>
                        <a:rPr lang="en-US" sz="1100" baseline="0" dirty="0" smtClean="0"/>
                        <a:t> for Caregivers</a:t>
                      </a:r>
                      <a:endParaRPr lang="en-US" sz="1100" dirty="0"/>
                    </a:p>
                  </a:txBody>
                  <a:tcPr>
                    <a:solidFill>
                      <a:schemeClr val="bg1"/>
                    </a:solidFill>
                  </a:tcPr>
                </a:tc>
                <a:tc>
                  <a:txBody>
                    <a:bodyPr/>
                    <a:lstStyle/>
                    <a:p>
                      <a:r>
                        <a:rPr lang="en-US" sz="1100" dirty="0" smtClean="0"/>
                        <a:t>Home Delivered Meals</a:t>
                      </a:r>
                      <a:endParaRPr lang="en-US" sz="1100" dirty="0"/>
                    </a:p>
                  </a:txBody>
                  <a:tcPr>
                    <a:solidFill>
                      <a:schemeClr val="bg1"/>
                    </a:solidFill>
                  </a:tcPr>
                </a:tc>
              </a:tr>
              <a:tr h="426720">
                <a:tc>
                  <a:txBody>
                    <a:bodyPr/>
                    <a:lstStyle/>
                    <a:p>
                      <a:r>
                        <a:rPr lang="en-US" sz="1100" dirty="0" smtClean="0"/>
                        <a:t>Housing Assistance</a:t>
                      </a:r>
                      <a:endParaRPr lang="en-US" sz="1100" dirty="0"/>
                    </a:p>
                  </a:txBody>
                  <a:tcPr>
                    <a:solidFill>
                      <a:schemeClr val="bg1"/>
                    </a:solidFill>
                  </a:tcPr>
                </a:tc>
                <a:tc>
                  <a:txBody>
                    <a:bodyPr/>
                    <a:lstStyle/>
                    <a:p>
                      <a:r>
                        <a:rPr lang="en-US" sz="1100" dirty="0" smtClean="0"/>
                        <a:t>Adult</a:t>
                      </a:r>
                      <a:r>
                        <a:rPr lang="en-US" sz="1100" baseline="0" dirty="0" smtClean="0"/>
                        <a:t> Day Care/ Day Health</a:t>
                      </a:r>
                      <a:endParaRPr lang="en-US" sz="1100" dirty="0"/>
                    </a:p>
                  </a:txBody>
                  <a:tcPr>
                    <a:solidFill>
                      <a:schemeClr val="bg1"/>
                    </a:solidFill>
                  </a:tcPr>
                </a:tc>
              </a:tr>
              <a:tr h="439783">
                <a:tc>
                  <a:txBody>
                    <a:bodyPr/>
                    <a:lstStyle/>
                    <a:p>
                      <a:r>
                        <a:rPr lang="en-US" sz="1100" dirty="0" smtClean="0"/>
                        <a:t>Reverse Mortgage Counseling</a:t>
                      </a:r>
                      <a:endParaRPr lang="en-US" sz="1100" dirty="0"/>
                    </a:p>
                  </a:txBody>
                  <a:tcPr>
                    <a:solidFill>
                      <a:schemeClr val="bg1"/>
                    </a:solidFill>
                  </a:tcPr>
                </a:tc>
                <a:tc>
                  <a:txBody>
                    <a:bodyPr/>
                    <a:lstStyle/>
                    <a:p>
                      <a:r>
                        <a:rPr lang="en-US" sz="1100" dirty="0" smtClean="0"/>
                        <a:t>Mental Health</a:t>
                      </a:r>
                      <a:endParaRPr lang="en-US" sz="1100" dirty="0"/>
                    </a:p>
                  </a:txBody>
                  <a:tcPr>
                    <a:solidFill>
                      <a:schemeClr val="bg1"/>
                    </a:solidFill>
                  </a:tcPr>
                </a:tc>
              </a:tr>
              <a:tr h="560347">
                <a:tc>
                  <a:txBody>
                    <a:bodyPr/>
                    <a:lstStyle/>
                    <a:p>
                      <a:r>
                        <a:rPr lang="en-US" sz="1100" dirty="0" smtClean="0"/>
                        <a:t>Home Repair/ Modification</a:t>
                      </a:r>
                      <a:endParaRPr lang="en-US" sz="1100" dirty="0"/>
                    </a:p>
                  </a:txBody>
                  <a:tcPr>
                    <a:solidFill>
                      <a:schemeClr val="bg1"/>
                    </a:solidFill>
                  </a:tcPr>
                </a:tc>
                <a:tc>
                  <a:txBody>
                    <a:bodyPr/>
                    <a:lstStyle/>
                    <a:p>
                      <a:r>
                        <a:rPr lang="en-US" sz="1100" dirty="0" smtClean="0"/>
                        <a:t>Disaster Preparedness, Planning or Response</a:t>
                      </a:r>
                      <a:endParaRPr lang="en-US" sz="1100" dirty="0"/>
                    </a:p>
                  </a:txBody>
                  <a:tcPr>
                    <a:solidFill>
                      <a:schemeClr val="bg1"/>
                    </a:solidFill>
                  </a:tcPr>
                </a:tc>
              </a:tr>
              <a:tr h="594360">
                <a:tc>
                  <a:txBody>
                    <a:bodyPr/>
                    <a:lstStyle/>
                    <a:p>
                      <a:r>
                        <a:rPr lang="en-US" sz="1100" dirty="0" smtClean="0"/>
                        <a:t>Home Health Services</a:t>
                      </a:r>
                      <a:endParaRPr lang="en-US" sz="1100" dirty="0"/>
                    </a:p>
                  </a:txBody>
                  <a:tcPr>
                    <a:solidFill>
                      <a:schemeClr val="bg1"/>
                    </a:solidFill>
                  </a:tcPr>
                </a:tc>
                <a:tc>
                  <a:txBody>
                    <a:bodyPr/>
                    <a:lstStyle/>
                    <a:p>
                      <a:r>
                        <a:rPr lang="en-US" sz="1100" dirty="0" smtClean="0"/>
                        <a:t>Durable Medical</a:t>
                      </a:r>
                      <a:r>
                        <a:rPr lang="en-US" sz="1100" baseline="0" dirty="0" smtClean="0"/>
                        <a:t> Equipment/ Assistive Devices</a:t>
                      </a:r>
                      <a:endParaRPr lang="en-US" sz="1100" dirty="0"/>
                    </a:p>
                  </a:txBody>
                  <a:tcPr>
                    <a:solidFill>
                      <a:schemeClr val="bg1"/>
                    </a:solidFill>
                  </a:tcPr>
                </a:tc>
              </a:tr>
              <a:tr h="400249">
                <a:tc>
                  <a:txBody>
                    <a:bodyPr/>
                    <a:lstStyle/>
                    <a:p>
                      <a:r>
                        <a:rPr lang="en-US" sz="1100" dirty="0" smtClean="0"/>
                        <a:t>In Home Aide Services</a:t>
                      </a:r>
                      <a:endParaRPr lang="en-US" sz="1100" dirty="0"/>
                    </a:p>
                  </a:txBody>
                  <a:tcPr>
                    <a:solidFill>
                      <a:schemeClr val="bg1"/>
                    </a:solidFill>
                  </a:tcPr>
                </a:tc>
                <a:tc>
                  <a:txBody>
                    <a:bodyPr/>
                    <a:lstStyle/>
                    <a:p>
                      <a:r>
                        <a:rPr lang="en-US" sz="1100" dirty="0" smtClean="0"/>
                        <a:t>Hospice Care</a:t>
                      </a:r>
                      <a:endParaRPr lang="en-US" sz="1100" dirty="0"/>
                    </a:p>
                  </a:txBody>
                  <a:tcPr>
                    <a:solidFill>
                      <a:schemeClr val="bg1"/>
                    </a:solidFill>
                  </a:tcPr>
                </a:tc>
              </a:tr>
              <a:tr h="426720">
                <a:tc>
                  <a:txBody>
                    <a:bodyPr/>
                    <a:lstStyle/>
                    <a:p>
                      <a:r>
                        <a:rPr lang="en-US" sz="1100" dirty="0" smtClean="0"/>
                        <a:t>Long Term Care Facilities</a:t>
                      </a:r>
                      <a:endParaRPr lang="en-US" sz="1100" dirty="0"/>
                    </a:p>
                  </a:txBody>
                  <a:tcPr>
                    <a:solidFill>
                      <a:schemeClr val="bg1"/>
                    </a:solidFill>
                  </a:tcPr>
                </a:tc>
                <a:tc>
                  <a:txBody>
                    <a:bodyPr/>
                    <a:lstStyle/>
                    <a:p>
                      <a:r>
                        <a:rPr lang="en-US" sz="1100" dirty="0" smtClean="0"/>
                        <a:t>Rehabilitation Services</a:t>
                      </a:r>
                      <a:endParaRPr lang="en-US" sz="1100" dirty="0"/>
                    </a:p>
                  </a:txBody>
                  <a:tcPr>
                    <a:solidFill>
                      <a:schemeClr val="bg1"/>
                    </a:solidFill>
                  </a:tcPr>
                </a:tc>
              </a:tr>
              <a:tr h="594360">
                <a:tc>
                  <a:txBody>
                    <a:bodyPr/>
                    <a:lstStyle/>
                    <a:p>
                      <a:r>
                        <a:rPr lang="en-US" sz="1100" dirty="0" smtClean="0"/>
                        <a:t>Report</a:t>
                      </a:r>
                      <a:r>
                        <a:rPr lang="en-US" sz="1100" baseline="0" dirty="0" smtClean="0"/>
                        <a:t> Suspected Abuse, Neglect or Exploitation</a:t>
                      </a:r>
                      <a:endParaRPr lang="en-US" sz="1100" dirty="0"/>
                    </a:p>
                  </a:txBody>
                  <a:tcPr>
                    <a:solidFill>
                      <a:schemeClr val="bg1"/>
                    </a:solidFill>
                  </a:tcPr>
                </a:tc>
                <a:tc>
                  <a:txBody>
                    <a:bodyPr/>
                    <a:lstStyle/>
                    <a:p>
                      <a:r>
                        <a:rPr lang="en-US" sz="1100" dirty="0" smtClean="0"/>
                        <a:t>Respite</a:t>
                      </a:r>
                      <a:endParaRPr lang="en-US" sz="1100" dirty="0"/>
                    </a:p>
                  </a:txBody>
                  <a:tcPr>
                    <a:solidFill>
                      <a:schemeClr val="bg1"/>
                    </a:solidFill>
                  </a:tcPr>
                </a:tc>
              </a:tr>
              <a:tr h="400249">
                <a:tc>
                  <a:txBody>
                    <a:bodyPr/>
                    <a:lstStyle/>
                    <a:p>
                      <a:r>
                        <a:rPr lang="en-US" sz="1100" dirty="0" smtClean="0"/>
                        <a:t>Senior Games</a:t>
                      </a:r>
                      <a:endParaRPr lang="en-US" sz="1100" dirty="0"/>
                    </a:p>
                  </a:txBody>
                  <a:tcPr>
                    <a:solidFill>
                      <a:schemeClr val="bg1"/>
                    </a:solidFill>
                  </a:tcPr>
                </a:tc>
                <a:tc>
                  <a:txBody>
                    <a:bodyPr/>
                    <a:lstStyle/>
                    <a:p>
                      <a:r>
                        <a:rPr lang="en-US" sz="1100" dirty="0" smtClean="0"/>
                        <a:t>Telephone Reassurance</a:t>
                      </a:r>
                      <a:endParaRPr lang="en-US" sz="1100" dirty="0"/>
                    </a:p>
                  </a:txBody>
                  <a:tcPr>
                    <a:solidFill>
                      <a:schemeClr val="bg1"/>
                    </a:solidFill>
                  </a:tcPr>
                </a:tc>
              </a:tr>
              <a:tr h="265611">
                <a:tc>
                  <a:txBody>
                    <a:bodyPr/>
                    <a:lstStyle/>
                    <a:p>
                      <a:r>
                        <a:rPr lang="en-US" sz="1100" dirty="0" smtClean="0"/>
                        <a:t>Energy Assistance</a:t>
                      </a:r>
                      <a:endParaRPr lang="en-US" sz="1100" dirty="0"/>
                    </a:p>
                  </a:txBody>
                  <a:tcPr>
                    <a:solidFill>
                      <a:schemeClr val="bg1"/>
                    </a:solidFill>
                  </a:tcPr>
                </a:tc>
                <a:tc>
                  <a:txBody>
                    <a:bodyPr/>
                    <a:lstStyle/>
                    <a:p>
                      <a:r>
                        <a:rPr lang="en-US" sz="1100" dirty="0" smtClean="0"/>
                        <a:t>Food Distribution</a:t>
                      </a:r>
                      <a:endParaRPr lang="en-US" sz="1100" dirty="0"/>
                    </a:p>
                  </a:txBody>
                  <a:tcPr>
                    <a:solidFill>
                      <a:schemeClr val="bg1"/>
                    </a:solidFill>
                  </a:tcPr>
                </a:tc>
              </a:tr>
            </a:tbl>
          </a:graphicData>
        </a:graphic>
      </p:graphicFrame>
      <p:sp>
        <p:nvSpPr>
          <p:cNvPr id="16" name="Slide Number Placeholder 20"/>
          <p:cNvSpPr txBox="1">
            <a:spLocks/>
          </p:cNvSpPr>
          <p:nvPr/>
        </p:nvSpPr>
        <p:spPr>
          <a:xfrm>
            <a:off x="5029200" y="8458202"/>
            <a:ext cx="1600200" cy="486833"/>
          </a:xfrm>
          <a:prstGeom prst="rect">
            <a:avLst/>
          </a:prstGeom>
        </p:spPr>
        <p:txBody>
          <a:bodyPr vert="horz" lIns="91420" tIns="45709" rIns="91420" bIns="45709" rtlCol="0" anchor="ctr"/>
          <a:lstStyle/>
          <a:p>
            <a:pPr algn="r">
              <a:defRPr/>
            </a:pPr>
            <a:fld id="{EACCAEF3-A0E1-4881-BF93-7F14CC085B28}" type="slidenum">
              <a:rPr lang="en-US" sz="1200" smtClean="0">
                <a:solidFill>
                  <a:schemeClr val="tx1">
                    <a:tint val="75000"/>
                  </a:schemeClr>
                </a:solidFill>
              </a:rPr>
              <a:pPr algn="r">
                <a:defRPr/>
              </a:pPr>
              <a:t>4</a:t>
            </a:fld>
            <a:endParaRPr lang="en-US" sz="1200" dirty="0">
              <a:solidFill>
                <a:schemeClr val="tx1">
                  <a:tint val="75000"/>
                </a:schemeClr>
              </a:solidFill>
            </a:endParaRPr>
          </a:p>
        </p:txBody>
      </p:sp>
      <p:sp>
        <p:nvSpPr>
          <p:cNvPr id="11" name="TextBox 10"/>
          <p:cNvSpPr txBox="1"/>
          <p:nvPr/>
        </p:nvSpPr>
        <p:spPr>
          <a:xfrm>
            <a:off x="3886200" y="4038601"/>
            <a:ext cx="2667000" cy="1015640"/>
          </a:xfrm>
          <a:prstGeom prst="rect">
            <a:avLst/>
          </a:prstGeom>
          <a:noFill/>
        </p:spPr>
        <p:txBody>
          <a:bodyPr wrap="square" lIns="91420" tIns="45709" rIns="91420" bIns="45709" rtlCol="0">
            <a:spAutoFit/>
          </a:bodyPr>
          <a:lstStyle/>
          <a:p>
            <a:pPr algn="ctr">
              <a:lnSpc>
                <a:spcPct val="150000"/>
              </a:lnSpc>
            </a:pPr>
            <a:endParaRPr lang="en-US" sz="2000" dirty="0" smtClean="0">
              <a:latin typeface="Clarendon Light" pitchFamily="18" charset="0"/>
            </a:endParaRPr>
          </a:p>
          <a:p>
            <a:pPr algn="ctr">
              <a:lnSpc>
                <a:spcPct val="150000"/>
              </a:lnSpc>
            </a:pPr>
            <a:endParaRPr lang="en-US" sz="2000" dirty="0" smtClean="0">
              <a:latin typeface="Clarendon Light" pitchFamily="18" charset="0"/>
            </a:endParaRPr>
          </a:p>
        </p:txBody>
      </p:sp>
      <p:cxnSp>
        <p:nvCxnSpPr>
          <p:cNvPr id="15" name="Straight Connector 14"/>
          <p:cNvCxnSpPr/>
          <p:nvPr/>
        </p:nvCxnSpPr>
        <p:spPr>
          <a:xfrm>
            <a:off x="3810000" y="6553200"/>
            <a:ext cx="2743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1" y="685800"/>
            <a:ext cx="2743199" cy="1477328"/>
          </a:xfrm>
          <a:prstGeom prst="rect">
            <a:avLst/>
          </a:prstGeom>
          <a:solidFill>
            <a:srgbClr val="92D050"/>
          </a:solidFill>
          <a:ln>
            <a:solidFill>
              <a:schemeClr val="accent3"/>
            </a:solidFill>
          </a:ln>
        </p:spPr>
        <p:txBody>
          <a:bodyPr wrap="square" rtlCol="0">
            <a:spAutoFit/>
          </a:bodyPr>
          <a:lstStyle/>
          <a:p>
            <a:pPr marL="342900" indent="-342900">
              <a:buAutoNum type="arabicPeriod"/>
            </a:pPr>
            <a:endParaRPr lang="en-US" b="1" dirty="0" smtClean="0"/>
          </a:p>
          <a:p>
            <a:pPr marL="342900" indent="-342900">
              <a:buAutoNum type="arabicPeriod"/>
            </a:pPr>
            <a:r>
              <a:rPr lang="en-US" b="1" dirty="0" smtClean="0"/>
              <a:t>A cold</a:t>
            </a:r>
          </a:p>
          <a:p>
            <a:pPr marL="342900" indent="-342900">
              <a:buAutoNum type="arabicPeriod"/>
            </a:pPr>
            <a:r>
              <a:rPr lang="en-US" b="1" dirty="0" smtClean="0"/>
              <a:t>The letter E</a:t>
            </a:r>
          </a:p>
          <a:p>
            <a:pPr marL="342900" indent="-342900">
              <a:buAutoNum type="arabicPeriod"/>
            </a:pPr>
            <a:r>
              <a:rPr lang="en-US" b="1" dirty="0" smtClean="0"/>
              <a:t>Edam</a:t>
            </a:r>
          </a:p>
          <a:p>
            <a:pPr marL="342900" indent="-342900">
              <a:buAutoNum type="arabicPeriod"/>
            </a:pPr>
            <a:r>
              <a:rPr lang="en-US" b="1" dirty="0" smtClean="0"/>
              <a:t>Your heart</a:t>
            </a:r>
            <a:endParaRPr lang="en-US" b="1" dirty="0"/>
          </a:p>
        </p:txBody>
      </p:sp>
      <p:sp>
        <p:nvSpPr>
          <p:cNvPr id="12" name="TextBox 11"/>
          <p:cNvSpPr txBox="1"/>
          <p:nvPr/>
        </p:nvSpPr>
        <p:spPr>
          <a:xfrm>
            <a:off x="3657600" y="228600"/>
            <a:ext cx="3048000" cy="400110"/>
          </a:xfrm>
          <a:prstGeom prst="rect">
            <a:avLst/>
          </a:prstGeom>
          <a:solidFill>
            <a:schemeClr val="bg1"/>
          </a:solidFill>
          <a:ln>
            <a:solidFill>
              <a:srgbClr val="00B050"/>
            </a:solidFill>
          </a:ln>
        </p:spPr>
        <p:txBody>
          <a:bodyPr wrap="square" rtlCol="0">
            <a:spAutoFit/>
          </a:bodyPr>
          <a:lstStyle/>
          <a:p>
            <a:pPr algn="ctr"/>
            <a:r>
              <a:rPr lang="en-US" sz="2000" b="1" dirty="0" smtClean="0"/>
              <a:t>Answers from page 3</a:t>
            </a:r>
            <a:endParaRPr lang="en-US" sz="2000" b="1" dirty="0"/>
          </a:p>
        </p:txBody>
      </p:sp>
      <p:pic>
        <p:nvPicPr>
          <p:cNvPr id="1026" name="Picture 2" descr="S:\Human Services\Human Services Employee\Aging Services\Newsletters, Calendars and Menus\2017-2018\7- July 2017\Material for Newsletter\SHIIP Pic.jpg"/>
          <p:cNvPicPr>
            <a:picLocks noChangeAspect="1" noChangeArrowheads="1"/>
          </p:cNvPicPr>
          <p:nvPr/>
        </p:nvPicPr>
        <p:blipFill>
          <a:blip r:embed="rId3" cstate="print"/>
          <a:srcRect/>
          <a:stretch>
            <a:fillRect/>
          </a:stretch>
        </p:blipFill>
        <p:spPr bwMode="auto">
          <a:xfrm>
            <a:off x="3886200" y="2667000"/>
            <a:ext cx="2514600" cy="33947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6477000" cy="8991600"/>
          </a:xfrm>
          <a:prstGeom prst="rect">
            <a:avLst/>
          </a:prstGeom>
          <a:solidFill>
            <a:schemeClr val="bg1"/>
          </a:solidFill>
          <a:ln w="76200" cmpd="sng">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8035" tIns="39018" rIns="78035" bIns="39018" rtlCol="0" anchor="ctr"/>
          <a:lstStyle/>
          <a:p>
            <a:pPr algn="ctr"/>
            <a:r>
              <a:rPr lang="en-US" dirty="0" smtClean="0"/>
              <a:t>Th</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5" name="Title 1"/>
          <p:cNvSpPr txBox="1">
            <a:spLocks/>
          </p:cNvSpPr>
          <p:nvPr/>
        </p:nvSpPr>
        <p:spPr>
          <a:xfrm>
            <a:off x="304800" y="228600"/>
            <a:ext cx="3581400" cy="1524000"/>
          </a:xfrm>
          <a:prstGeom prst="rect">
            <a:avLst/>
          </a:prstGeom>
        </p:spPr>
        <p:txBody>
          <a:bodyPr vert="horz" lIns="78035" tIns="39018" rIns="78035" bIns="39018" rtlCol="0" anchor="ctr">
            <a:noAutofit/>
          </a:bodyPr>
          <a:lstStyle/>
          <a:p>
            <a:pPr algn="ctr" defTabSz="780358">
              <a:spcBef>
                <a:spcPct val="0"/>
              </a:spcBef>
              <a:defRPr/>
            </a:pPr>
            <a:endParaRPr lang="en-US" sz="2800" b="1" dirty="0" smtClean="0">
              <a:latin typeface="+mj-lt"/>
              <a:ea typeface="+mj-ea"/>
              <a:cs typeface="+mj-cs"/>
            </a:endParaRPr>
          </a:p>
          <a:p>
            <a:pPr algn="ctr" defTabSz="780358">
              <a:spcBef>
                <a:spcPct val="0"/>
              </a:spcBef>
              <a:defRPr/>
            </a:pPr>
            <a:r>
              <a:rPr lang="en-US" sz="2800" b="1" dirty="0" smtClean="0">
                <a:latin typeface="+mj-lt"/>
                <a:ea typeface="+mj-ea"/>
                <a:cs typeface="+mj-cs"/>
              </a:rPr>
              <a:t>Collard Green  Gumbo with Ham Hock</a:t>
            </a:r>
          </a:p>
          <a:p>
            <a:pPr algn="ctr" defTabSz="780358">
              <a:spcBef>
                <a:spcPct val="0"/>
              </a:spcBef>
              <a:defRPr/>
            </a:pPr>
            <a:endParaRPr lang="en-US" sz="2800" b="1" dirty="0" smtClean="0">
              <a:latin typeface="+mj-lt"/>
              <a:ea typeface="+mj-ea"/>
              <a:cs typeface="+mj-cs"/>
            </a:endParaRPr>
          </a:p>
          <a:p>
            <a:pPr algn="ctr" defTabSz="780358">
              <a:spcBef>
                <a:spcPct val="0"/>
              </a:spcBef>
              <a:defRPr/>
            </a:pPr>
            <a:endParaRPr lang="en-US" sz="2800" b="1" dirty="0" smtClean="0">
              <a:latin typeface="+mj-lt"/>
              <a:ea typeface="+mj-ea"/>
              <a:cs typeface="+mj-cs"/>
            </a:endParaRPr>
          </a:p>
        </p:txBody>
      </p:sp>
      <p:sp>
        <p:nvSpPr>
          <p:cNvPr id="7" name="Subtitle 2"/>
          <p:cNvSpPr txBox="1">
            <a:spLocks/>
          </p:cNvSpPr>
          <p:nvPr/>
        </p:nvSpPr>
        <p:spPr>
          <a:xfrm>
            <a:off x="336179" y="692730"/>
            <a:ext cx="3697941" cy="1108363"/>
          </a:xfrm>
          <a:prstGeom prst="rect">
            <a:avLst/>
          </a:prstGeom>
        </p:spPr>
        <p:txBody>
          <a:bodyPr vert="horz" lIns="78035" tIns="39018" rIns="78035" bIns="39018" rtlCol="0">
            <a:normAutofit/>
          </a:bodyPr>
          <a:lstStyle/>
          <a:p>
            <a:endParaRPr lang="en-US" sz="2700" dirty="0"/>
          </a:p>
        </p:txBody>
      </p:sp>
      <p:graphicFrame>
        <p:nvGraphicFramePr>
          <p:cNvPr id="8" name="Table 7"/>
          <p:cNvGraphicFramePr>
            <a:graphicFrameLocks noGrp="1"/>
          </p:cNvGraphicFramePr>
          <p:nvPr/>
        </p:nvGraphicFramePr>
        <p:xfrm>
          <a:off x="381000" y="1870365"/>
          <a:ext cx="2286000" cy="4592176"/>
        </p:xfrm>
        <a:graphic>
          <a:graphicData uri="http://schemas.openxmlformats.org/drawingml/2006/table">
            <a:tbl>
              <a:tblPr firstRow="1" bandRow="1">
                <a:tableStyleId>{21E4AEA4-8DFA-4A89-87EB-49C32662AFE0}</a:tableStyleId>
              </a:tblPr>
              <a:tblGrid>
                <a:gridCol w="1367118"/>
                <a:gridCol w="918882"/>
              </a:tblGrid>
              <a:tr h="279707">
                <a:tc gridSpan="2">
                  <a:txBody>
                    <a:bodyPr/>
                    <a:lstStyle/>
                    <a:p>
                      <a:pPr algn="ctr"/>
                      <a:r>
                        <a:rPr lang="en-US" sz="1300" dirty="0" smtClean="0">
                          <a:solidFill>
                            <a:schemeClr val="tx1"/>
                          </a:solidFill>
                        </a:rPr>
                        <a:t>Nutritional Facts</a:t>
                      </a:r>
                      <a:endParaRPr lang="en-US" sz="1300" dirty="0">
                        <a:solidFill>
                          <a:schemeClr val="tx1"/>
                        </a:solidFill>
                      </a:endParaRPr>
                    </a:p>
                  </a:txBody>
                  <a:tcPr>
                    <a:solidFill>
                      <a:schemeClr val="bg2">
                        <a:lumMod val="90000"/>
                      </a:schemeClr>
                    </a:solidFill>
                  </a:tcPr>
                </a:tc>
                <a:tc hMerge="1">
                  <a:txBody>
                    <a:bodyPr/>
                    <a:lstStyle/>
                    <a:p>
                      <a:endParaRPr lang="en-US" dirty="0"/>
                    </a:p>
                  </a:txBody>
                  <a:tcPr/>
                </a:tc>
              </a:tr>
              <a:tr h="279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Calcium </a:t>
                      </a:r>
                    </a:p>
                  </a:txBody>
                  <a:tcPr>
                    <a:solidFill>
                      <a:schemeClr val="bg2">
                        <a:lumMod val="90000"/>
                      </a:schemeClr>
                    </a:solidFill>
                  </a:tcPr>
                </a:tc>
                <a:tc>
                  <a:txBody>
                    <a:bodyPr/>
                    <a:lstStyle/>
                    <a:p>
                      <a:r>
                        <a:rPr lang="en-US" sz="1300" dirty="0" smtClean="0"/>
                        <a:t>62 mg</a:t>
                      </a:r>
                      <a:endParaRPr lang="en-US" sz="1300" dirty="0"/>
                    </a:p>
                  </a:txBody>
                  <a:tcPr>
                    <a:solidFill>
                      <a:schemeClr val="bg2">
                        <a:lumMod val="90000"/>
                      </a:schemeClr>
                    </a:solidFill>
                  </a:tcPr>
                </a:tc>
              </a:tr>
              <a:tr h="279707">
                <a:tc>
                  <a:txBody>
                    <a:bodyPr/>
                    <a:lstStyle/>
                    <a:p>
                      <a:r>
                        <a:rPr lang="en-US" sz="1300" dirty="0" smtClean="0"/>
                        <a:t>Calories</a:t>
                      </a:r>
                      <a:endParaRPr lang="en-US" sz="1300" dirty="0"/>
                    </a:p>
                  </a:txBody>
                  <a:tcPr>
                    <a:solidFill>
                      <a:schemeClr val="bg2">
                        <a:lumMod val="90000"/>
                      </a:schemeClr>
                    </a:solidFill>
                  </a:tcPr>
                </a:tc>
                <a:tc>
                  <a:txBody>
                    <a:bodyPr/>
                    <a:lstStyle/>
                    <a:p>
                      <a:r>
                        <a:rPr lang="en-US" sz="1300" dirty="0" smtClean="0"/>
                        <a:t>134</a:t>
                      </a:r>
                      <a:endParaRPr lang="en-US" sz="1300" dirty="0"/>
                    </a:p>
                  </a:txBody>
                  <a:tcPr>
                    <a:solidFill>
                      <a:schemeClr val="bg2">
                        <a:lumMod val="90000"/>
                      </a:schemeClr>
                    </a:solidFill>
                  </a:tcPr>
                </a:tc>
              </a:tr>
              <a:tr h="279707">
                <a:tc>
                  <a:txBody>
                    <a:bodyPr/>
                    <a:lstStyle/>
                    <a:p>
                      <a:r>
                        <a:rPr lang="en-US" sz="1300" dirty="0" smtClean="0"/>
                        <a:t>Carbohydrate</a:t>
                      </a:r>
                      <a:endParaRPr lang="en-US" sz="1300" dirty="0"/>
                    </a:p>
                  </a:txBody>
                  <a:tcPr>
                    <a:solidFill>
                      <a:schemeClr val="bg2">
                        <a:lumMod val="90000"/>
                      </a:schemeClr>
                    </a:solidFill>
                  </a:tcPr>
                </a:tc>
                <a:tc>
                  <a:txBody>
                    <a:bodyPr/>
                    <a:lstStyle/>
                    <a:p>
                      <a:r>
                        <a:rPr lang="en-US" sz="1300" dirty="0" smtClean="0"/>
                        <a:t>17  g</a:t>
                      </a:r>
                      <a:endParaRPr lang="en-US" sz="1300" dirty="0"/>
                    </a:p>
                  </a:txBody>
                  <a:tcPr>
                    <a:solidFill>
                      <a:schemeClr val="bg2">
                        <a:lumMod val="90000"/>
                      </a:schemeClr>
                    </a:solidFill>
                  </a:tcPr>
                </a:tc>
              </a:tr>
              <a:tr h="279707">
                <a:tc>
                  <a:txBody>
                    <a:bodyPr/>
                    <a:lstStyle/>
                    <a:p>
                      <a:r>
                        <a:rPr lang="en-US" sz="1300" dirty="0" smtClean="0"/>
                        <a:t>Cholesterol</a:t>
                      </a:r>
                      <a:endParaRPr lang="en-US" sz="1300" dirty="0"/>
                    </a:p>
                  </a:txBody>
                  <a:tcPr>
                    <a:solidFill>
                      <a:schemeClr val="bg2">
                        <a:lumMod val="90000"/>
                      </a:schemeClr>
                    </a:solidFill>
                  </a:tcPr>
                </a:tc>
                <a:tc>
                  <a:txBody>
                    <a:bodyPr/>
                    <a:lstStyle/>
                    <a:p>
                      <a:r>
                        <a:rPr lang="en-US" sz="1300" dirty="0" smtClean="0"/>
                        <a:t>7  g</a:t>
                      </a:r>
                      <a:endParaRPr lang="en-US" sz="1300" dirty="0"/>
                    </a:p>
                  </a:txBody>
                  <a:tcPr>
                    <a:solidFill>
                      <a:schemeClr val="bg2">
                        <a:lumMod val="90000"/>
                      </a:schemeClr>
                    </a:solidFill>
                  </a:tcPr>
                </a:tc>
              </a:tr>
              <a:tr h="279707">
                <a:tc>
                  <a:txBody>
                    <a:bodyPr/>
                    <a:lstStyle/>
                    <a:p>
                      <a:r>
                        <a:rPr lang="en-US" sz="1300" dirty="0" smtClean="0"/>
                        <a:t>Dietary Fiber</a:t>
                      </a:r>
                      <a:endParaRPr lang="en-US" sz="1300" dirty="0"/>
                    </a:p>
                  </a:txBody>
                  <a:tcPr>
                    <a:solidFill>
                      <a:schemeClr val="bg2">
                        <a:lumMod val="90000"/>
                      </a:schemeClr>
                    </a:solidFill>
                  </a:tcPr>
                </a:tc>
                <a:tc>
                  <a:txBody>
                    <a:bodyPr/>
                    <a:lstStyle/>
                    <a:p>
                      <a:r>
                        <a:rPr lang="en-US" sz="1300" dirty="0" smtClean="0"/>
                        <a:t>3  g</a:t>
                      </a:r>
                      <a:endParaRPr lang="en-US" sz="1300" dirty="0"/>
                    </a:p>
                  </a:txBody>
                  <a:tcPr>
                    <a:solidFill>
                      <a:schemeClr val="bg2">
                        <a:lumMod val="90000"/>
                      </a:schemeClr>
                    </a:solidFill>
                  </a:tcPr>
                </a:tc>
              </a:tr>
              <a:tr h="279707">
                <a:tc>
                  <a:txBody>
                    <a:bodyPr/>
                    <a:lstStyle/>
                    <a:p>
                      <a:r>
                        <a:rPr lang="en-US" sz="1300" dirty="0" smtClean="0"/>
                        <a:t>Fat</a:t>
                      </a:r>
                      <a:endParaRPr lang="en-US" sz="1300" dirty="0"/>
                    </a:p>
                  </a:txBody>
                  <a:tcPr>
                    <a:solidFill>
                      <a:schemeClr val="bg2">
                        <a:lumMod val="90000"/>
                      </a:schemeClr>
                    </a:solidFill>
                  </a:tcPr>
                </a:tc>
                <a:tc>
                  <a:txBody>
                    <a:bodyPr/>
                    <a:lstStyle/>
                    <a:p>
                      <a:r>
                        <a:rPr lang="en-US" sz="1300" dirty="0" smtClean="0"/>
                        <a:t>2.5</a:t>
                      </a:r>
                      <a:endParaRPr lang="en-US" sz="1300" dirty="0"/>
                    </a:p>
                  </a:txBody>
                  <a:tcPr>
                    <a:solidFill>
                      <a:schemeClr val="bg2">
                        <a:lumMod val="90000"/>
                      </a:schemeClr>
                    </a:solidFill>
                  </a:tcPr>
                </a:tc>
              </a:tr>
              <a:tr h="279707">
                <a:tc>
                  <a:txBody>
                    <a:bodyPr/>
                    <a:lstStyle/>
                    <a:p>
                      <a:r>
                        <a:rPr lang="en-US" sz="1300" dirty="0" smtClean="0"/>
                        <a:t>Fiber</a:t>
                      </a:r>
                      <a:endParaRPr lang="en-US" sz="1300" dirty="0"/>
                    </a:p>
                  </a:txBody>
                  <a:tcPr>
                    <a:solidFill>
                      <a:schemeClr val="bg2">
                        <a:lumMod val="90000"/>
                      </a:schemeClr>
                    </a:solidFill>
                  </a:tcPr>
                </a:tc>
                <a:tc>
                  <a:txBody>
                    <a:bodyPr/>
                    <a:lstStyle/>
                    <a:p>
                      <a:r>
                        <a:rPr lang="en-US" sz="1300" dirty="0" smtClean="0"/>
                        <a:t>7g</a:t>
                      </a:r>
                      <a:endParaRPr lang="en-US" sz="1300" dirty="0"/>
                    </a:p>
                  </a:txBody>
                  <a:tcPr>
                    <a:solidFill>
                      <a:schemeClr val="bg2">
                        <a:lumMod val="90000"/>
                      </a:schemeClr>
                    </a:solidFill>
                  </a:tcPr>
                </a:tc>
              </a:tr>
              <a:tr h="279707">
                <a:tc>
                  <a:txBody>
                    <a:bodyPr/>
                    <a:lstStyle/>
                    <a:p>
                      <a:r>
                        <a:rPr lang="en-US" sz="1300" dirty="0" smtClean="0"/>
                        <a:t>Iron</a:t>
                      </a:r>
                      <a:endParaRPr lang="en-US" sz="1300" dirty="0"/>
                    </a:p>
                  </a:txBody>
                  <a:tcPr>
                    <a:solidFill>
                      <a:schemeClr val="bg2">
                        <a:lumMod val="90000"/>
                      </a:schemeClr>
                    </a:solidFill>
                  </a:tcPr>
                </a:tc>
                <a:tc>
                  <a:txBody>
                    <a:bodyPr/>
                    <a:lstStyle/>
                    <a:p>
                      <a:r>
                        <a:rPr lang="en-US" sz="1300" dirty="0" smtClean="0"/>
                        <a:t>1 mg</a:t>
                      </a:r>
                      <a:endParaRPr lang="en-US" sz="1300" dirty="0"/>
                    </a:p>
                  </a:txBody>
                  <a:tcPr>
                    <a:solidFill>
                      <a:schemeClr val="bg2">
                        <a:lumMod val="90000"/>
                      </a:schemeClr>
                    </a:solidFill>
                  </a:tcPr>
                </a:tc>
              </a:tr>
              <a:tr h="279707">
                <a:tc>
                  <a:txBody>
                    <a:bodyPr/>
                    <a:lstStyle/>
                    <a:p>
                      <a:r>
                        <a:rPr lang="en-US" sz="1300" dirty="0" smtClean="0"/>
                        <a:t>Potassium</a:t>
                      </a:r>
                      <a:endParaRPr lang="en-US" sz="1300" dirty="0"/>
                    </a:p>
                  </a:txBody>
                  <a:tcPr>
                    <a:solidFill>
                      <a:schemeClr val="bg2">
                        <a:lumMod val="90000"/>
                      </a:schemeClr>
                    </a:solidFill>
                  </a:tcPr>
                </a:tc>
                <a:tc>
                  <a:txBody>
                    <a:bodyPr/>
                    <a:lstStyle/>
                    <a:p>
                      <a:r>
                        <a:rPr lang="en-US" sz="1300" dirty="0" smtClean="0"/>
                        <a:t>1 mg</a:t>
                      </a:r>
                      <a:endParaRPr lang="en-US" sz="1300" dirty="0"/>
                    </a:p>
                  </a:txBody>
                  <a:tcPr>
                    <a:solidFill>
                      <a:schemeClr val="bg2">
                        <a:lumMod val="90000"/>
                      </a:schemeClr>
                    </a:solidFill>
                  </a:tcPr>
                </a:tc>
              </a:tr>
              <a:tr h="279707">
                <a:tc>
                  <a:txBody>
                    <a:bodyPr/>
                    <a:lstStyle/>
                    <a:p>
                      <a:r>
                        <a:rPr lang="en-US" sz="1300" dirty="0" smtClean="0"/>
                        <a:t>Protein</a:t>
                      </a:r>
                      <a:endParaRPr lang="en-US" sz="1300" dirty="0"/>
                    </a:p>
                  </a:txBody>
                  <a:tcPr>
                    <a:solidFill>
                      <a:schemeClr val="bg2">
                        <a:lumMod val="90000"/>
                      </a:schemeClr>
                    </a:solidFill>
                  </a:tcPr>
                </a:tc>
                <a:tc>
                  <a:txBody>
                    <a:bodyPr/>
                    <a:lstStyle/>
                    <a:p>
                      <a:r>
                        <a:rPr lang="en-US" sz="1300" dirty="0" smtClean="0"/>
                        <a:t>4 g</a:t>
                      </a:r>
                      <a:endParaRPr lang="en-US" sz="1300" dirty="0"/>
                    </a:p>
                  </a:txBody>
                  <a:tcPr>
                    <a:solidFill>
                      <a:schemeClr val="bg2">
                        <a:lumMod val="90000"/>
                      </a:schemeClr>
                    </a:solidFill>
                  </a:tcPr>
                </a:tc>
              </a:tr>
              <a:tr h="279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Sat fat </a:t>
                      </a:r>
                      <a:endParaRPr lang="en-US" sz="1300" dirty="0"/>
                    </a:p>
                  </a:txBody>
                  <a:tcPr>
                    <a:solidFill>
                      <a:schemeClr val="bg2">
                        <a:lumMod val="90000"/>
                      </a:schemeClr>
                    </a:solidFill>
                  </a:tcPr>
                </a:tc>
                <a:tc>
                  <a:txBody>
                    <a:bodyPr/>
                    <a:lstStyle/>
                    <a:p>
                      <a:r>
                        <a:rPr lang="en-US" sz="1300" dirty="0" smtClean="0"/>
                        <a:t>1 g</a:t>
                      </a:r>
                      <a:endParaRPr lang="en-US" sz="1300" dirty="0"/>
                    </a:p>
                  </a:txBody>
                  <a:tcPr>
                    <a:solidFill>
                      <a:schemeClr val="bg2">
                        <a:lumMod val="90000"/>
                      </a:schemeClr>
                    </a:solidFill>
                  </a:tcPr>
                </a:tc>
              </a:tr>
              <a:tr h="279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Sodium </a:t>
                      </a:r>
                      <a:endParaRPr lang="en-US" sz="1300" dirty="0"/>
                    </a:p>
                  </a:txBody>
                  <a:tcPr>
                    <a:solidFill>
                      <a:schemeClr val="bg2">
                        <a:lumMod val="90000"/>
                      </a:schemeClr>
                    </a:solidFill>
                  </a:tcPr>
                </a:tc>
                <a:tc>
                  <a:txBody>
                    <a:bodyPr/>
                    <a:lstStyle/>
                    <a:p>
                      <a:r>
                        <a:rPr lang="en-US" sz="1300" dirty="0" smtClean="0"/>
                        <a:t>183  mg</a:t>
                      </a:r>
                      <a:endParaRPr lang="en-US" sz="1300" dirty="0"/>
                    </a:p>
                  </a:txBody>
                  <a:tcPr>
                    <a:solidFill>
                      <a:schemeClr val="bg2">
                        <a:lumMod val="90000"/>
                      </a:schemeClr>
                    </a:solidFill>
                  </a:tcPr>
                </a:tc>
              </a:tr>
              <a:tr h="279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Sugars</a:t>
                      </a:r>
                      <a:endParaRPr lang="en-US" sz="1300" dirty="0"/>
                    </a:p>
                  </a:txBody>
                  <a:tcPr>
                    <a:solidFill>
                      <a:schemeClr val="bg2">
                        <a:lumMod val="90000"/>
                      </a:schemeClr>
                    </a:solidFill>
                  </a:tcPr>
                </a:tc>
                <a:tc>
                  <a:txBody>
                    <a:bodyPr/>
                    <a:lstStyle/>
                    <a:p>
                      <a:r>
                        <a:rPr lang="en-US" sz="1300" dirty="0" smtClean="0"/>
                        <a:t>2  g</a:t>
                      </a:r>
                      <a:endParaRPr lang="en-US" sz="1300" dirty="0"/>
                    </a:p>
                  </a:txBody>
                  <a:tcPr>
                    <a:solidFill>
                      <a:schemeClr val="bg2">
                        <a:lumMod val="90000"/>
                      </a:schemeClr>
                    </a:solidFill>
                  </a:tcPr>
                </a:tc>
              </a:tr>
              <a:tr h="538336">
                <a:tc gridSpan="2">
                  <a:txBody>
                    <a:bodyPr/>
                    <a:lstStyle/>
                    <a:p>
                      <a:endParaRPr lang="en-US" sz="1100" dirty="0"/>
                    </a:p>
                  </a:txBody>
                  <a:tcPr>
                    <a:solidFill>
                      <a:schemeClr val="bg1"/>
                    </a:solidFill>
                  </a:tcPr>
                </a:tc>
                <a:tc hMerge="1">
                  <a:txBody>
                    <a:bodyPr/>
                    <a:lstStyle/>
                    <a:p>
                      <a:endParaRPr lang="en-US" sz="1500" dirty="0"/>
                    </a:p>
                  </a:txBody>
                  <a:tcPr marL="103632" marR="103632" marT="50292" marB="50292"/>
                </a:tc>
              </a:tr>
            </a:tbl>
          </a:graphicData>
        </a:graphic>
      </p:graphicFrame>
      <p:graphicFrame>
        <p:nvGraphicFramePr>
          <p:cNvPr id="9" name="Table 8"/>
          <p:cNvGraphicFramePr>
            <a:graphicFrameLocks noGrp="1"/>
          </p:cNvGraphicFramePr>
          <p:nvPr/>
        </p:nvGraphicFramePr>
        <p:xfrm>
          <a:off x="2891117" y="1870363"/>
          <a:ext cx="3563471" cy="4753496"/>
        </p:xfrm>
        <a:graphic>
          <a:graphicData uri="http://schemas.openxmlformats.org/drawingml/2006/table">
            <a:tbl>
              <a:tblPr firstRow="1" bandRow="1">
                <a:tableStyleId>{21E4AEA4-8DFA-4A89-87EB-49C32662AFE0}</a:tableStyleId>
              </a:tblPr>
              <a:tblGrid>
                <a:gridCol w="672353"/>
                <a:gridCol w="2891118"/>
              </a:tblGrid>
              <a:tr h="299259">
                <a:tc gridSpan="2">
                  <a:txBody>
                    <a:bodyPr/>
                    <a:lstStyle/>
                    <a:p>
                      <a:pPr algn="ctr"/>
                      <a:r>
                        <a:rPr lang="en-US" sz="1300" dirty="0" smtClean="0">
                          <a:solidFill>
                            <a:schemeClr val="tx1"/>
                          </a:solidFill>
                        </a:rPr>
                        <a:t>Ingredients</a:t>
                      </a:r>
                      <a:endParaRPr lang="en-US" sz="1300" dirty="0">
                        <a:solidFill>
                          <a:schemeClr val="tx1"/>
                        </a:solidFill>
                      </a:endParaRPr>
                    </a:p>
                  </a:txBody>
                  <a:tcPr>
                    <a:solidFill>
                      <a:schemeClr val="accent3">
                        <a:lumMod val="20000"/>
                        <a:lumOff val="80000"/>
                      </a:schemeClr>
                    </a:solidFill>
                  </a:tcPr>
                </a:tc>
                <a:tc hMerge="1">
                  <a:txBody>
                    <a:bodyPr/>
                    <a:lstStyle/>
                    <a:p>
                      <a:endParaRPr lang="en-US" dirty="0"/>
                    </a:p>
                  </a:txBody>
                  <a:tcPr/>
                </a:tc>
              </a:tr>
              <a:tr h="299259">
                <a:tc>
                  <a:txBody>
                    <a:bodyPr/>
                    <a:lstStyle/>
                    <a:p>
                      <a:pPr>
                        <a:lnSpc>
                          <a:spcPct val="100000"/>
                        </a:lnSpc>
                      </a:pPr>
                      <a:r>
                        <a:rPr lang="en-US" sz="1300" dirty="0" smtClean="0"/>
                        <a:t>2</a:t>
                      </a:r>
                      <a:endParaRPr lang="en-US" sz="1300" dirty="0"/>
                    </a:p>
                  </a:txBody>
                  <a:tcPr>
                    <a:solidFill>
                      <a:schemeClr val="bg2">
                        <a:lumMod val="90000"/>
                      </a:schemeClr>
                    </a:solidFill>
                  </a:tcPr>
                </a:tc>
                <a:tc>
                  <a:txBody>
                    <a:bodyPr/>
                    <a:lstStyle/>
                    <a:p>
                      <a:pPr>
                        <a:lnSpc>
                          <a:spcPct val="100000"/>
                        </a:lnSpc>
                      </a:pPr>
                      <a:r>
                        <a:rPr lang="en-US" sz="1300" dirty="0" smtClean="0"/>
                        <a:t>Tablespoons Vegetable Oil</a:t>
                      </a:r>
                      <a:endParaRPr lang="en-US" sz="1300" dirty="0"/>
                    </a:p>
                  </a:txBody>
                  <a:tcPr>
                    <a:solidFill>
                      <a:schemeClr val="bg2">
                        <a:lumMod val="90000"/>
                      </a:schemeClr>
                    </a:solidFill>
                  </a:tcPr>
                </a:tc>
              </a:tr>
              <a:tr h="299259">
                <a:tc>
                  <a:txBody>
                    <a:bodyPr/>
                    <a:lstStyle/>
                    <a:p>
                      <a:pPr>
                        <a:lnSpc>
                          <a:spcPct val="100000"/>
                        </a:lnSpc>
                      </a:pPr>
                      <a:r>
                        <a:rPr lang="en-US" sz="1300" dirty="0" smtClean="0"/>
                        <a:t>1 </a:t>
                      </a:r>
                      <a:endParaRPr lang="en-US" sz="1300" dirty="0"/>
                    </a:p>
                  </a:txBody>
                  <a:tcPr>
                    <a:solidFill>
                      <a:schemeClr val="bg2">
                        <a:lumMod val="90000"/>
                      </a:schemeClr>
                    </a:solidFill>
                  </a:tcPr>
                </a:tc>
                <a:tc>
                  <a:txBody>
                    <a:bodyPr/>
                    <a:lstStyle/>
                    <a:p>
                      <a:pPr>
                        <a:lnSpc>
                          <a:spcPct val="100000"/>
                        </a:lnSpc>
                      </a:pPr>
                      <a:r>
                        <a:rPr lang="en-US" sz="1300" dirty="0" smtClean="0"/>
                        <a:t>Large Onion (peeled and diced)</a:t>
                      </a:r>
                      <a:endParaRPr lang="en-US" sz="1300" dirty="0"/>
                    </a:p>
                  </a:txBody>
                  <a:tcPr>
                    <a:solidFill>
                      <a:schemeClr val="bg2">
                        <a:lumMod val="90000"/>
                      </a:schemeClr>
                    </a:solidFill>
                  </a:tcPr>
                </a:tc>
              </a:tr>
              <a:tr h="299259">
                <a:tc>
                  <a:txBody>
                    <a:bodyPr/>
                    <a:lstStyle/>
                    <a:p>
                      <a:pPr>
                        <a:lnSpc>
                          <a:spcPct val="100000"/>
                        </a:lnSpc>
                      </a:pPr>
                      <a:r>
                        <a:rPr lang="en-US" sz="1300" dirty="0" smtClean="0"/>
                        <a:t>3 </a:t>
                      </a:r>
                      <a:endParaRPr lang="en-US" sz="1300" dirty="0"/>
                    </a:p>
                  </a:txBody>
                  <a:tcPr>
                    <a:solidFill>
                      <a:schemeClr val="bg2">
                        <a:lumMod val="90000"/>
                      </a:schemeClr>
                    </a:solidFill>
                  </a:tcPr>
                </a:tc>
                <a:tc>
                  <a:txBody>
                    <a:bodyPr/>
                    <a:lstStyle/>
                    <a:p>
                      <a:pPr>
                        <a:lnSpc>
                          <a:spcPct val="100000"/>
                        </a:lnSpc>
                      </a:pPr>
                      <a:r>
                        <a:rPr lang="en-US" sz="1300" dirty="0" smtClean="0"/>
                        <a:t>Celery Stalks (chopped)</a:t>
                      </a:r>
                      <a:endParaRPr lang="en-US" sz="1300" dirty="0"/>
                    </a:p>
                  </a:txBody>
                  <a:tcPr>
                    <a:solidFill>
                      <a:schemeClr val="bg2">
                        <a:lumMod val="90000"/>
                      </a:schemeClr>
                    </a:solidFill>
                  </a:tcPr>
                </a:tc>
              </a:tr>
              <a:tr h="299259">
                <a:tc>
                  <a:txBody>
                    <a:bodyPr/>
                    <a:lstStyle/>
                    <a:p>
                      <a:pPr>
                        <a:lnSpc>
                          <a:spcPct val="100000"/>
                        </a:lnSpc>
                      </a:pPr>
                      <a:r>
                        <a:rPr lang="en-US" sz="1300" dirty="0" smtClean="0"/>
                        <a:t>2</a:t>
                      </a:r>
                      <a:endParaRPr lang="en-US" sz="1300" dirty="0"/>
                    </a:p>
                  </a:txBody>
                  <a:tcPr>
                    <a:solidFill>
                      <a:schemeClr val="bg2">
                        <a:lumMod val="90000"/>
                      </a:schemeClr>
                    </a:solidFill>
                  </a:tcPr>
                </a:tc>
                <a:tc>
                  <a:txBody>
                    <a:bodyPr/>
                    <a:lstStyle/>
                    <a:p>
                      <a:pPr>
                        <a:lnSpc>
                          <a:spcPct val="100000"/>
                        </a:lnSpc>
                      </a:pPr>
                      <a:r>
                        <a:rPr lang="en-US" sz="1300" dirty="0" smtClean="0"/>
                        <a:t>Cloves Garlic (peeled and minced)</a:t>
                      </a:r>
                      <a:endParaRPr lang="en-US" sz="1300" dirty="0"/>
                    </a:p>
                  </a:txBody>
                  <a:tcPr>
                    <a:solidFill>
                      <a:schemeClr val="bg2">
                        <a:lumMod val="90000"/>
                      </a:schemeClr>
                    </a:solidFill>
                  </a:tcPr>
                </a:tc>
              </a:tr>
              <a:tr h="299259">
                <a:tc>
                  <a:txBody>
                    <a:bodyPr/>
                    <a:lstStyle/>
                    <a:p>
                      <a:pPr>
                        <a:lnSpc>
                          <a:spcPct val="100000"/>
                        </a:lnSpc>
                      </a:pPr>
                      <a:r>
                        <a:rPr lang="en-US" sz="1300" dirty="0" smtClean="0"/>
                        <a:t>1</a:t>
                      </a:r>
                      <a:endParaRPr lang="en-US" sz="1300" dirty="0"/>
                    </a:p>
                  </a:txBody>
                  <a:tcPr>
                    <a:solidFill>
                      <a:schemeClr val="bg2">
                        <a:lumMod val="90000"/>
                      </a:schemeClr>
                    </a:solidFill>
                  </a:tcPr>
                </a:tc>
                <a:tc>
                  <a:txBody>
                    <a:bodyPr/>
                    <a:lstStyle/>
                    <a:p>
                      <a:pPr>
                        <a:lnSpc>
                          <a:spcPct val="100000"/>
                        </a:lnSpc>
                      </a:pPr>
                      <a:r>
                        <a:rPr lang="en-US" sz="1300" dirty="0" smtClean="0"/>
                        <a:t>Teaspoon dried thyme</a:t>
                      </a:r>
                      <a:endParaRPr lang="en-US" sz="1300" dirty="0"/>
                    </a:p>
                  </a:txBody>
                  <a:tcPr>
                    <a:solidFill>
                      <a:schemeClr val="bg2">
                        <a:lumMod val="90000"/>
                      </a:schemeClr>
                    </a:solidFill>
                  </a:tcPr>
                </a:tc>
              </a:tr>
              <a:tr h="299259">
                <a:tc>
                  <a:txBody>
                    <a:bodyPr/>
                    <a:lstStyle/>
                    <a:p>
                      <a:pPr>
                        <a:lnSpc>
                          <a:spcPct val="100000"/>
                        </a:lnSpc>
                      </a:pPr>
                      <a:r>
                        <a:rPr lang="en-US" sz="1300" dirty="0" smtClean="0"/>
                        <a:t>½</a:t>
                      </a:r>
                      <a:endParaRPr lang="en-US" sz="1300" dirty="0"/>
                    </a:p>
                  </a:txBody>
                  <a:tcPr>
                    <a:solidFill>
                      <a:schemeClr val="bg2">
                        <a:lumMod val="90000"/>
                      </a:schemeClr>
                    </a:solidFill>
                  </a:tcPr>
                </a:tc>
                <a:tc>
                  <a:txBody>
                    <a:bodyPr/>
                    <a:lstStyle/>
                    <a:p>
                      <a:pPr>
                        <a:lnSpc>
                          <a:spcPct val="100000"/>
                        </a:lnSpc>
                      </a:pPr>
                      <a:r>
                        <a:rPr lang="en-US" sz="1300" dirty="0" smtClean="0"/>
                        <a:t>Teaspoon Chopped Red Pepper Flakes</a:t>
                      </a:r>
                      <a:endParaRPr lang="en-US" sz="1300" dirty="0"/>
                    </a:p>
                  </a:txBody>
                  <a:tcPr>
                    <a:solidFill>
                      <a:schemeClr val="bg2">
                        <a:lumMod val="90000"/>
                      </a:schemeClr>
                    </a:solidFill>
                  </a:tcPr>
                </a:tc>
              </a:tr>
              <a:tr h="372683">
                <a:tc>
                  <a:txBody>
                    <a:bodyPr/>
                    <a:lstStyle/>
                    <a:p>
                      <a:pPr>
                        <a:lnSpc>
                          <a:spcPct val="100000"/>
                        </a:lnSpc>
                      </a:pPr>
                      <a:r>
                        <a:rPr lang="en-US" sz="1300" dirty="0" smtClean="0"/>
                        <a:t>½ </a:t>
                      </a:r>
                      <a:endParaRPr lang="en-US" sz="1300" dirty="0"/>
                    </a:p>
                  </a:txBody>
                  <a:tcPr>
                    <a:solidFill>
                      <a:schemeClr val="bg2">
                        <a:lumMod val="90000"/>
                      </a:schemeClr>
                    </a:solidFill>
                  </a:tcPr>
                </a:tc>
                <a:tc>
                  <a:txBody>
                    <a:bodyPr/>
                    <a:lstStyle/>
                    <a:p>
                      <a:pPr>
                        <a:lnSpc>
                          <a:spcPct val="100000"/>
                        </a:lnSpc>
                      </a:pPr>
                      <a:r>
                        <a:rPr lang="en-US" sz="1300" dirty="0" smtClean="0"/>
                        <a:t>Teaspoon Salt</a:t>
                      </a:r>
                      <a:endParaRPr lang="en-US" sz="1300" dirty="0"/>
                    </a:p>
                  </a:txBody>
                  <a:tcPr>
                    <a:solidFill>
                      <a:schemeClr val="bg2">
                        <a:lumMod val="90000"/>
                      </a:schemeClr>
                    </a:solidFill>
                  </a:tcPr>
                </a:tc>
              </a:tr>
              <a:tr h="381000">
                <a:tc>
                  <a:txBody>
                    <a:bodyPr/>
                    <a:lstStyle/>
                    <a:p>
                      <a:pPr>
                        <a:lnSpc>
                          <a:spcPct val="100000"/>
                        </a:lnSpc>
                      </a:pPr>
                      <a:r>
                        <a:rPr lang="en-US" sz="1300" dirty="0" smtClean="0"/>
                        <a:t>½</a:t>
                      </a:r>
                      <a:endParaRPr lang="en-US" sz="1300" dirty="0"/>
                    </a:p>
                  </a:txBody>
                  <a:tcPr>
                    <a:solidFill>
                      <a:schemeClr val="bg2">
                        <a:lumMod val="90000"/>
                      </a:schemeClr>
                    </a:solidFill>
                  </a:tcPr>
                </a:tc>
                <a:tc>
                  <a:txBody>
                    <a:bodyPr/>
                    <a:lstStyle/>
                    <a:p>
                      <a:pPr>
                        <a:lnSpc>
                          <a:spcPct val="100000"/>
                        </a:lnSpc>
                      </a:pPr>
                      <a:r>
                        <a:rPr lang="en-US" sz="1300" dirty="0" smtClean="0"/>
                        <a:t>Teaspoon dried oregano</a:t>
                      </a:r>
                      <a:endParaRPr lang="en-US" sz="1300" dirty="0"/>
                    </a:p>
                  </a:txBody>
                  <a:tcPr>
                    <a:solidFill>
                      <a:schemeClr val="bg2">
                        <a:lumMod val="90000"/>
                      </a:schemeClr>
                    </a:solidFill>
                  </a:tcPr>
                </a:tc>
              </a:tr>
              <a:tr h="381000">
                <a:tc>
                  <a:txBody>
                    <a:bodyPr/>
                    <a:lstStyle/>
                    <a:p>
                      <a:pPr>
                        <a:lnSpc>
                          <a:spcPct val="100000"/>
                        </a:lnSpc>
                      </a:pPr>
                      <a:r>
                        <a:rPr lang="en-US" sz="1300" dirty="0" smtClean="0"/>
                        <a:t>2</a:t>
                      </a:r>
                      <a:endParaRPr lang="en-US" sz="1300" dirty="0"/>
                    </a:p>
                  </a:txBody>
                  <a:tcPr>
                    <a:solidFill>
                      <a:schemeClr val="bg2">
                        <a:lumMod val="90000"/>
                      </a:schemeClr>
                    </a:solidFill>
                  </a:tcPr>
                </a:tc>
                <a:tc>
                  <a:txBody>
                    <a:bodyPr/>
                    <a:lstStyle/>
                    <a:p>
                      <a:pPr>
                        <a:lnSpc>
                          <a:spcPct val="100000"/>
                        </a:lnSpc>
                      </a:pPr>
                      <a:r>
                        <a:rPr lang="en-US" sz="1300" dirty="0" smtClean="0"/>
                        <a:t>Tablespoons Whole Wheat Flour</a:t>
                      </a:r>
                      <a:endParaRPr lang="en-US" sz="1300" dirty="0"/>
                    </a:p>
                  </a:txBody>
                  <a:tcPr>
                    <a:solidFill>
                      <a:schemeClr val="bg2">
                        <a:lumMod val="90000"/>
                      </a:schemeClr>
                    </a:solidFill>
                  </a:tcPr>
                </a:tc>
              </a:tr>
              <a:tr h="381000">
                <a:tc>
                  <a:txBody>
                    <a:bodyPr/>
                    <a:lstStyle/>
                    <a:p>
                      <a:pPr>
                        <a:lnSpc>
                          <a:spcPct val="100000"/>
                        </a:lnSpc>
                      </a:pPr>
                      <a:r>
                        <a:rPr lang="en-US" sz="1300" dirty="0" smtClean="0"/>
                        <a:t>4</a:t>
                      </a:r>
                      <a:endParaRPr lang="en-US" sz="1300" dirty="0"/>
                    </a:p>
                  </a:txBody>
                  <a:tcPr>
                    <a:solidFill>
                      <a:schemeClr val="bg2">
                        <a:lumMod val="90000"/>
                      </a:schemeClr>
                    </a:solidFill>
                  </a:tcPr>
                </a:tc>
                <a:tc>
                  <a:txBody>
                    <a:bodyPr/>
                    <a:lstStyle/>
                    <a:p>
                      <a:pPr>
                        <a:lnSpc>
                          <a:spcPct val="100000"/>
                        </a:lnSpc>
                      </a:pPr>
                      <a:r>
                        <a:rPr lang="en-US" sz="1300" dirty="0" smtClean="0"/>
                        <a:t>Cups Water</a:t>
                      </a:r>
                      <a:endParaRPr lang="en-US" sz="1300" dirty="0"/>
                    </a:p>
                  </a:txBody>
                  <a:tcPr>
                    <a:solidFill>
                      <a:schemeClr val="bg2">
                        <a:lumMod val="90000"/>
                      </a:schemeClr>
                    </a:solidFill>
                  </a:tcPr>
                </a:tc>
              </a:tr>
              <a:tr h="381000">
                <a:tc>
                  <a:txBody>
                    <a:bodyPr/>
                    <a:lstStyle/>
                    <a:p>
                      <a:pPr>
                        <a:lnSpc>
                          <a:spcPct val="100000"/>
                        </a:lnSpc>
                      </a:pPr>
                      <a:r>
                        <a:rPr lang="en-US" sz="1300" dirty="0" smtClean="0"/>
                        <a:t>6</a:t>
                      </a:r>
                      <a:endParaRPr lang="en-US" sz="1300" dirty="0"/>
                    </a:p>
                  </a:txBody>
                  <a:tcPr>
                    <a:solidFill>
                      <a:schemeClr val="bg2">
                        <a:lumMod val="90000"/>
                      </a:schemeClr>
                    </a:solidFill>
                  </a:tcPr>
                </a:tc>
                <a:tc>
                  <a:txBody>
                    <a:bodyPr/>
                    <a:lstStyle/>
                    <a:p>
                      <a:pPr>
                        <a:lnSpc>
                          <a:spcPct val="100000"/>
                        </a:lnSpc>
                      </a:pPr>
                      <a:r>
                        <a:rPr lang="en-US" sz="1300" dirty="0" smtClean="0"/>
                        <a:t>Cups Chopped Collard Greens</a:t>
                      </a:r>
                      <a:endParaRPr lang="en-US" sz="1300" dirty="0"/>
                    </a:p>
                  </a:txBody>
                  <a:tcPr>
                    <a:solidFill>
                      <a:schemeClr val="bg2">
                        <a:lumMod val="90000"/>
                      </a:schemeClr>
                    </a:solidFill>
                  </a:tcPr>
                </a:tc>
              </a:tr>
              <a:tr h="381000">
                <a:tc>
                  <a:txBody>
                    <a:bodyPr/>
                    <a:lstStyle/>
                    <a:p>
                      <a:pPr>
                        <a:lnSpc>
                          <a:spcPct val="100000"/>
                        </a:lnSpc>
                      </a:pPr>
                      <a:r>
                        <a:rPr lang="en-US" sz="1300" dirty="0" smtClean="0"/>
                        <a:t>2 </a:t>
                      </a:r>
                      <a:endParaRPr lang="en-US" sz="1300" dirty="0"/>
                    </a:p>
                  </a:txBody>
                  <a:tcPr>
                    <a:solidFill>
                      <a:schemeClr val="bg2">
                        <a:lumMod val="90000"/>
                      </a:schemeClr>
                    </a:solidFill>
                  </a:tcPr>
                </a:tc>
                <a:tc>
                  <a:txBody>
                    <a:bodyPr/>
                    <a:lstStyle/>
                    <a:p>
                      <a:pPr>
                        <a:lnSpc>
                          <a:spcPct val="100000"/>
                        </a:lnSpc>
                      </a:pPr>
                      <a:r>
                        <a:rPr lang="en-US" sz="1300" dirty="0" smtClean="0"/>
                        <a:t>Pounds Ham Hock</a:t>
                      </a:r>
                      <a:endParaRPr lang="en-US" sz="1300" dirty="0"/>
                    </a:p>
                  </a:txBody>
                  <a:tcPr>
                    <a:solidFill>
                      <a:schemeClr val="bg2">
                        <a:lumMod val="90000"/>
                      </a:schemeClr>
                    </a:solidFill>
                  </a:tcPr>
                </a:tc>
              </a:tr>
              <a:tr h="381000">
                <a:tc>
                  <a:txBody>
                    <a:bodyPr/>
                    <a:lstStyle/>
                    <a:p>
                      <a:pPr>
                        <a:lnSpc>
                          <a:spcPct val="100000"/>
                        </a:lnSpc>
                      </a:pPr>
                      <a:r>
                        <a:rPr lang="en-US" sz="1300" dirty="0" smtClean="0"/>
                        <a:t>2</a:t>
                      </a:r>
                      <a:endParaRPr lang="en-US" sz="1300" dirty="0"/>
                    </a:p>
                  </a:txBody>
                  <a:tcPr>
                    <a:solidFill>
                      <a:schemeClr val="bg2">
                        <a:lumMod val="90000"/>
                      </a:schemeClr>
                    </a:solidFill>
                  </a:tcPr>
                </a:tc>
                <a:tc>
                  <a:txBody>
                    <a:bodyPr/>
                    <a:lstStyle/>
                    <a:p>
                      <a:pPr>
                        <a:lnSpc>
                          <a:spcPct val="100000"/>
                        </a:lnSpc>
                      </a:pPr>
                      <a:r>
                        <a:rPr lang="en-US" sz="1300" dirty="0" smtClean="0"/>
                        <a:t>Cups Cooked Brown Rice</a:t>
                      </a:r>
                      <a:endParaRPr lang="en-US" sz="1300" dirty="0"/>
                    </a:p>
                  </a:txBody>
                  <a:tcPr>
                    <a:solidFill>
                      <a:schemeClr val="bg2">
                        <a:lumMod val="90000"/>
                      </a:schemeClr>
                    </a:solidFill>
                  </a:tcPr>
                </a:tc>
              </a:tr>
            </a:tbl>
          </a:graphicData>
        </a:graphic>
      </p:graphicFrame>
      <p:sp>
        <p:nvSpPr>
          <p:cNvPr id="11" name="Rectangle 5"/>
          <p:cNvSpPr>
            <a:spLocks noChangeArrowheads="1"/>
          </p:cNvSpPr>
          <p:nvPr/>
        </p:nvSpPr>
        <p:spPr bwMode="auto">
          <a:xfrm>
            <a:off x="304800" y="6116807"/>
            <a:ext cx="4975412" cy="1309904"/>
          </a:xfrm>
          <a:prstGeom prst="rect">
            <a:avLst/>
          </a:prstGeom>
          <a:noFill/>
          <a:ln w="9525">
            <a:noFill/>
            <a:miter lim="800000"/>
            <a:headEnd/>
            <a:tailEnd/>
          </a:ln>
          <a:effectLst/>
        </p:spPr>
        <p:txBody>
          <a:bodyPr vert="horz" wrap="square" lIns="78035" tIns="39018" rIns="78035" bIns="39018" numCol="1" anchor="ctr" anchorCtr="0" compatLnSpc="1">
            <a:prstTxWarp prst="textNoShape">
              <a:avLst/>
            </a:prstTxWarp>
            <a:spAutoFit/>
          </a:bodyPr>
          <a:lstStyle/>
          <a:p>
            <a:pPr defTabSz="780358" fontAlgn="base">
              <a:spcBef>
                <a:spcPct val="0"/>
              </a:spcBef>
              <a:spcAft>
                <a:spcPct val="0"/>
              </a:spcAft>
            </a:pPr>
            <a:endParaRPr lang="en-US" sz="1600" b="1" dirty="0" smtClean="0">
              <a:latin typeface="Calibri" pitchFamily="34" charset="0"/>
              <a:ea typeface="Calibri" pitchFamily="34" charset="0"/>
              <a:cs typeface="Times New Roman" pitchFamily="18" charset="0"/>
            </a:endParaRPr>
          </a:p>
          <a:p>
            <a:pPr defTabSz="780358" fontAlgn="base">
              <a:spcBef>
                <a:spcPct val="0"/>
              </a:spcBef>
              <a:spcAft>
                <a:spcPct val="0"/>
              </a:spcAft>
            </a:pPr>
            <a:endParaRPr lang="en-US" sz="1600" b="1" dirty="0" smtClean="0">
              <a:latin typeface="Calibri" pitchFamily="34" charset="0"/>
              <a:ea typeface="Calibri" pitchFamily="34" charset="0"/>
              <a:cs typeface="Times New Roman" pitchFamily="18" charset="0"/>
            </a:endParaRPr>
          </a:p>
          <a:p>
            <a:pPr defTabSz="780358" fontAlgn="base">
              <a:spcBef>
                <a:spcPct val="0"/>
              </a:spcBef>
              <a:spcAft>
                <a:spcPct val="0"/>
              </a:spcAft>
            </a:pPr>
            <a:r>
              <a:rPr lang="en-US" sz="1600" b="1" dirty="0" smtClean="0">
                <a:latin typeface="Calibri" pitchFamily="34" charset="0"/>
                <a:ea typeface="Calibri" pitchFamily="34" charset="0"/>
                <a:cs typeface="Times New Roman" pitchFamily="18" charset="0"/>
              </a:rPr>
              <a:t>Directions</a:t>
            </a:r>
          </a:p>
          <a:p>
            <a:pPr defTabSz="780358" fontAlgn="base">
              <a:spcBef>
                <a:spcPct val="0"/>
              </a:spcBef>
              <a:spcAft>
                <a:spcPct val="0"/>
              </a:spcAft>
            </a:pPr>
            <a:endParaRPr lang="en-US" sz="1600" b="1" dirty="0" smtClean="0">
              <a:latin typeface="Calibri" pitchFamily="34" charset="0"/>
              <a:cs typeface="Times New Roman" pitchFamily="18" charset="0"/>
            </a:endParaRPr>
          </a:p>
          <a:p>
            <a:pPr defTabSz="780358" fontAlgn="base">
              <a:spcBef>
                <a:spcPct val="0"/>
              </a:spcBef>
              <a:spcAft>
                <a:spcPct val="0"/>
              </a:spcAft>
            </a:pPr>
            <a:endParaRPr lang="en-US" sz="1600" dirty="0" smtClean="0">
              <a:latin typeface="Arial" pitchFamily="34" charset="0"/>
            </a:endParaRPr>
          </a:p>
        </p:txBody>
      </p:sp>
      <p:sp>
        <p:nvSpPr>
          <p:cNvPr id="12" name="Rectangle 6"/>
          <p:cNvSpPr>
            <a:spLocks noChangeArrowheads="1"/>
          </p:cNvSpPr>
          <p:nvPr/>
        </p:nvSpPr>
        <p:spPr bwMode="auto">
          <a:xfrm>
            <a:off x="304800" y="5792399"/>
            <a:ext cx="6248400" cy="3664395"/>
          </a:xfrm>
          <a:prstGeom prst="rect">
            <a:avLst/>
          </a:prstGeom>
          <a:noFill/>
          <a:ln w="9525">
            <a:noFill/>
            <a:miter lim="800000"/>
            <a:headEnd/>
            <a:tailEnd/>
          </a:ln>
          <a:effectLst/>
        </p:spPr>
        <p:txBody>
          <a:bodyPr vert="horz" wrap="square" lIns="78035" tIns="39018" rIns="78035" bIns="39018" numCol="1" anchor="ctr" anchorCtr="0" compatLnSpc="1">
            <a:prstTxWarp prst="textNoShape">
              <a:avLst/>
            </a:prstTxWarp>
            <a:spAutoFit/>
          </a:bodyPr>
          <a:lstStyle/>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r>
              <a:rPr lang="en-US" sz="1100" b="1" dirty="0" smtClean="0">
                <a:latin typeface="Arial" pitchFamily="34" charset="0"/>
              </a:rPr>
              <a:t>1. Put a skillet on the stove and turn the heat to medium. When it is hot, add the oil. Add the onion, bell pepper, celery, garlic, thyme, red pepper flakes, salt and oregano, and cook until golden, about 20 minutes. 2. Add flour in small amounts, sprinkling a little bit at a time and stirring well, until it turns slightly brown, about 10 minutes. 3. Slowly, add the water,  stirring constantly. 4. Add the collard greens and cook until tender, about 45 minutes. 5. Divide the brown rice between 4 shallow bowls and top each with about 1 cup of gumbo. </a:t>
            </a:r>
            <a:r>
              <a:rPr lang="en-US" sz="1100" i="1" dirty="0" smtClean="0">
                <a:latin typeface="Arial" pitchFamily="34" charset="0"/>
              </a:rPr>
              <a:t>Notes: one medium size chicken sausage link can substituted for a ham hock</a:t>
            </a:r>
            <a:endParaRPr lang="en-US" sz="1100"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algn="just" defTabSz="780358" fontAlgn="base">
              <a:spcBef>
                <a:spcPct val="0"/>
              </a:spcBef>
              <a:spcAft>
                <a:spcPct val="0"/>
              </a:spcAft>
            </a:pPr>
            <a:r>
              <a:rPr lang="en-US" sz="1300" dirty="0" smtClean="0">
                <a:latin typeface="Arial" pitchFamily="34" charset="0"/>
              </a:rPr>
              <a:t> </a:t>
            </a:r>
          </a:p>
          <a:p>
            <a:pPr defTabSz="780358" fontAlgn="base">
              <a:spcBef>
                <a:spcPct val="0"/>
              </a:spcBef>
              <a:spcAft>
                <a:spcPct val="0"/>
              </a:spcAft>
            </a:pPr>
            <a:r>
              <a:rPr lang="en-US" sz="1300" dirty="0" smtClean="0">
                <a:latin typeface="Arial" pitchFamily="34" charset="0"/>
              </a:rPr>
              <a:t> </a:t>
            </a: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a:p>
            <a:pPr defTabSz="780358" fontAlgn="base">
              <a:spcBef>
                <a:spcPct val="0"/>
              </a:spcBef>
              <a:spcAft>
                <a:spcPct val="0"/>
              </a:spcAft>
            </a:pPr>
            <a:endParaRPr lang="en-US" sz="1300" b="1" dirty="0" smtClean="0">
              <a:latin typeface="Arial" pitchFamily="34" charset="0"/>
            </a:endParaRPr>
          </a:p>
        </p:txBody>
      </p:sp>
      <p:cxnSp>
        <p:nvCxnSpPr>
          <p:cNvPr id="13" name="Straight Connector 12"/>
          <p:cNvCxnSpPr/>
          <p:nvPr/>
        </p:nvCxnSpPr>
        <p:spPr>
          <a:xfrm>
            <a:off x="304800" y="8077200"/>
            <a:ext cx="62484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6179" y="8077200"/>
            <a:ext cx="6185647" cy="879017"/>
          </a:xfrm>
          <a:prstGeom prst="rect">
            <a:avLst/>
          </a:prstGeom>
        </p:spPr>
        <p:txBody>
          <a:bodyPr wrap="square" lIns="78035" tIns="39018" rIns="78035" bIns="39018">
            <a:spAutoFit/>
          </a:bodyPr>
          <a:lstStyle/>
          <a:p>
            <a:pPr algn="just"/>
            <a:r>
              <a:rPr lang="en-US" sz="1300" dirty="0" smtClean="0">
                <a:latin typeface="Arial" pitchFamily="34" charset="0"/>
                <a:cs typeface="Arial" pitchFamily="34" charset="0"/>
              </a:rPr>
              <a:t>The </a:t>
            </a:r>
            <a:r>
              <a:rPr lang="en-US" sz="1300" dirty="0">
                <a:latin typeface="Arial" pitchFamily="34" charset="0"/>
                <a:cs typeface="Arial" pitchFamily="34" charset="0"/>
              </a:rPr>
              <a:t>Richmond County Cooperative Extension’s goal is to provide the residents of the community with research-based knowledge. For more information on food safety, health, wellness, and nutrition please contact the Family and Consumer Sciences Agent, Janice Roberts, MS </a:t>
            </a:r>
            <a:r>
              <a:rPr lang="en-US" sz="1300" dirty="0" smtClean="0">
                <a:latin typeface="Arial" pitchFamily="34" charset="0"/>
                <a:cs typeface="Arial" pitchFamily="34" charset="0"/>
              </a:rPr>
              <a:t>at </a:t>
            </a:r>
            <a:r>
              <a:rPr lang="en-US" sz="1300" dirty="0">
                <a:latin typeface="Arial" pitchFamily="34" charset="0"/>
                <a:cs typeface="Arial" pitchFamily="34" charset="0"/>
              </a:rPr>
              <a:t>910-997-8255.</a:t>
            </a:r>
          </a:p>
        </p:txBody>
      </p:sp>
      <p:cxnSp>
        <p:nvCxnSpPr>
          <p:cNvPr id="17" name="Straight Connector 16"/>
          <p:cNvCxnSpPr/>
          <p:nvPr/>
        </p:nvCxnSpPr>
        <p:spPr>
          <a:xfrm>
            <a:off x="304801" y="1828800"/>
            <a:ext cx="621254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nvGraphicFramePr>
        <p:xfrm>
          <a:off x="4267200" y="381000"/>
          <a:ext cx="2209799" cy="769381"/>
        </p:xfrm>
        <a:graphic>
          <a:graphicData uri="http://schemas.openxmlformats.org/drawingml/2006/table">
            <a:tbl>
              <a:tblPr/>
              <a:tblGrid>
                <a:gridCol w="1063977"/>
                <a:gridCol w="1145822"/>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latin typeface="+mn-lt"/>
                          <a:ea typeface="Calibri"/>
                          <a:cs typeface="Times New Roman"/>
                        </a:rPr>
                        <a:t>Cook </a:t>
                      </a:r>
                      <a:r>
                        <a:rPr lang="en-US" sz="1700" dirty="0" smtClean="0">
                          <a:latin typeface="+mn-lt"/>
                          <a:ea typeface="Calibri"/>
                          <a:cs typeface="Times New Roman"/>
                        </a:rPr>
                        <a:t>time</a:t>
                      </a:r>
                      <a:endParaRPr lang="en-US" sz="1700" dirty="0">
                        <a:latin typeface="Calibri"/>
                        <a:ea typeface="Calibri"/>
                        <a:cs typeface="Times New Roman"/>
                      </a:endParaRPr>
                    </a:p>
                  </a:txBody>
                  <a:tcPr marL="51435" marR="51435"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alibri"/>
                          <a:ea typeface="Calibri"/>
                          <a:cs typeface="Times New Roman"/>
                        </a:rPr>
                        <a:t>1 Hour</a:t>
                      </a:r>
                      <a:endParaRPr lang="en-US" sz="1700" dirty="0">
                        <a:latin typeface="Calibri"/>
                        <a:ea typeface="Calibri"/>
                        <a:cs typeface="Times New Roman"/>
                      </a:endParaRPr>
                    </a:p>
                  </a:txBody>
                  <a:tcPr marL="51435" marR="51435"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388381">
                <a:tc>
                  <a:txBody>
                    <a:bodyPr/>
                    <a:lstStyle/>
                    <a:p>
                      <a:pPr marL="0" marR="0">
                        <a:spcBef>
                          <a:spcPts val="0"/>
                        </a:spcBef>
                        <a:spcAft>
                          <a:spcPts val="0"/>
                        </a:spcAft>
                      </a:pPr>
                      <a:r>
                        <a:rPr lang="en-US" sz="1700" dirty="0" smtClean="0">
                          <a:latin typeface="+mn-lt"/>
                          <a:ea typeface="Calibri"/>
                          <a:cs typeface="Times New Roman"/>
                        </a:rPr>
                        <a:t>Serves</a:t>
                      </a:r>
                      <a:endParaRPr lang="en-US" sz="1700" dirty="0">
                        <a:latin typeface="Calibri"/>
                        <a:ea typeface="Calibri"/>
                        <a:cs typeface="Times New Roman"/>
                      </a:endParaRPr>
                    </a:p>
                  </a:txBody>
                  <a:tcPr marL="51435" marR="51435"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Calibri"/>
                          <a:ea typeface="Calibri"/>
                          <a:cs typeface="Times New Roman"/>
                        </a:rPr>
                        <a:t>4</a:t>
                      </a:r>
                      <a:endParaRPr lang="en-US" sz="1700" dirty="0">
                        <a:latin typeface="Calibri"/>
                        <a:ea typeface="Calibri"/>
                        <a:cs typeface="Times New Roman"/>
                      </a:endParaRPr>
                    </a:p>
                  </a:txBody>
                  <a:tcPr marL="51435" marR="51435"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sp>
        <p:nvSpPr>
          <p:cNvPr id="14" name="TextBox 13"/>
          <p:cNvSpPr txBox="1"/>
          <p:nvPr/>
        </p:nvSpPr>
        <p:spPr>
          <a:xfrm>
            <a:off x="2743200" y="6553200"/>
            <a:ext cx="3733800" cy="276977"/>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91420" tIns="45709" rIns="91420" bIns="45709" rtlCol="0">
            <a:spAutoFit/>
          </a:bodyPr>
          <a:lstStyle/>
          <a:p>
            <a:pPr algn="ctr"/>
            <a:r>
              <a:rPr lang="en-US" sz="1200" dirty="0" smtClean="0"/>
              <a:t>Find recipe at </a:t>
            </a:r>
            <a:r>
              <a:rPr lang="en-US" sz="1200" u="sng" dirty="0" smtClean="0"/>
              <a:t>www.usda.gov/whatcooking</a:t>
            </a:r>
            <a:endParaRPr lang="en-US" sz="1200" dirty="0"/>
          </a:p>
        </p:txBody>
      </p:sp>
      <p:sp>
        <p:nvSpPr>
          <p:cNvPr id="15" name="Slide Number Placeholder 14"/>
          <p:cNvSpPr>
            <a:spLocks noGrp="1"/>
          </p:cNvSpPr>
          <p:nvPr>
            <p:ph type="sldNum" sz="quarter" idx="12"/>
          </p:nvPr>
        </p:nvSpPr>
        <p:spPr>
          <a:xfrm>
            <a:off x="4876800" y="8534400"/>
            <a:ext cx="1600200" cy="486833"/>
          </a:xfrm>
        </p:spPr>
        <p:txBody>
          <a:bodyPr/>
          <a:lstStyle/>
          <a:p>
            <a:fld id="{EACCAEF3-A0E1-4881-BF93-7F14CC085B28}" type="slidenum">
              <a:rPr lang="en-US" smtClean="0"/>
              <a:pPr/>
              <a:t>5</a:t>
            </a:fld>
            <a:endParaRPr lang="en-US" dirty="0"/>
          </a:p>
        </p:txBody>
      </p:sp>
      <p:sp>
        <p:nvSpPr>
          <p:cNvPr id="19" name="TextBox 18"/>
          <p:cNvSpPr txBox="1"/>
          <p:nvPr/>
        </p:nvSpPr>
        <p:spPr>
          <a:xfrm>
            <a:off x="304801" y="1219200"/>
            <a:ext cx="6172200" cy="646331"/>
          </a:xfrm>
          <a:prstGeom prst="rect">
            <a:avLst/>
          </a:prstGeom>
          <a:noFill/>
        </p:spPr>
        <p:txBody>
          <a:bodyPr wrap="square" rtlCol="0">
            <a:spAutoFit/>
          </a:bodyPr>
          <a:lstStyle/>
          <a:p>
            <a:r>
              <a:rPr lang="en-US" sz="1200" dirty="0" smtClean="0"/>
              <a:t>Tender collard greens flavored with ham hock, onion, green pepper, celery, and red pepper make up this thick and flavorful gumbo.  Serve over brown rice for an all-time favorite meal any night of the week.</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172200" cy="319616"/>
          </a:xfrm>
        </p:spPr>
        <p:txBody>
          <a:bodyPr>
            <a:normAutofit fontScale="90000"/>
          </a:bodyPr>
          <a:lstStyle/>
          <a:p>
            <a:r>
              <a:rPr lang="en-US" sz="2400" dirty="0" smtClean="0"/>
              <a:t>39</a:t>
            </a:r>
            <a:r>
              <a:rPr lang="en-US" sz="2400" baseline="30000" dirty="0" smtClean="0"/>
              <a:t>th</a:t>
            </a:r>
            <a:r>
              <a:rPr lang="en-US" sz="2400" dirty="0" smtClean="0"/>
              <a:t> Annual Senior Christmas Party 12-13-17</a:t>
            </a:r>
            <a:endParaRPr lang="en-US" sz="2400" dirty="0"/>
          </a:p>
        </p:txBody>
      </p:sp>
      <p:pic>
        <p:nvPicPr>
          <p:cNvPr id="4" name="Content Placeholder 3" descr="New Image2.JPG"/>
          <p:cNvPicPr>
            <a:picLocks noGrp="1" noChangeAspect="1"/>
          </p:cNvPicPr>
          <p:nvPr>
            <p:ph idx="1"/>
          </p:nvPr>
        </p:nvPicPr>
        <p:blipFill>
          <a:blip r:embed="rId3" cstate="print"/>
          <a:stretch>
            <a:fillRect/>
          </a:stretch>
        </p:blipFill>
        <p:spPr>
          <a:xfrm>
            <a:off x="228600" y="685800"/>
            <a:ext cx="5943600" cy="5638800"/>
          </a:xfrm>
        </p:spPr>
      </p:pic>
      <p:sp>
        <p:nvSpPr>
          <p:cNvPr id="5" name="Slide Number Placeholder 4"/>
          <p:cNvSpPr>
            <a:spLocks noGrp="1"/>
          </p:cNvSpPr>
          <p:nvPr>
            <p:ph type="sldNum" sz="quarter" idx="12"/>
          </p:nvPr>
        </p:nvSpPr>
        <p:spPr/>
        <p:txBody>
          <a:bodyPr/>
          <a:lstStyle/>
          <a:p>
            <a:fld id="{EACCAEF3-A0E1-4881-BF93-7F14CC085B28}" type="slidenum">
              <a:rPr lang="en-US" smtClean="0"/>
              <a:pPr/>
              <a:t>6</a:t>
            </a:fld>
            <a:endParaRPr lang="en-US" dirty="0"/>
          </a:p>
        </p:txBody>
      </p:sp>
      <p:pic>
        <p:nvPicPr>
          <p:cNvPr id="6" name="Picture 5" descr="happy new year 2018.png"/>
          <p:cNvPicPr>
            <a:picLocks noChangeAspect="1"/>
          </p:cNvPicPr>
          <p:nvPr/>
        </p:nvPicPr>
        <p:blipFill>
          <a:blip r:embed="rId4" cstate="print"/>
          <a:stretch>
            <a:fillRect/>
          </a:stretch>
        </p:blipFill>
        <p:spPr>
          <a:xfrm>
            <a:off x="1752600" y="6477000"/>
            <a:ext cx="2971800" cy="24912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4398</TotalTime>
  <Words>898</Words>
  <Application>Microsoft Office PowerPoint</Application>
  <PresentationFormat>On-screen Show (4:3)</PresentationFormat>
  <Paragraphs>225</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Newsletter</vt:lpstr>
      <vt:lpstr>Slide 2</vt:lpstr>
      <vt:lpstr>Slide 3</vt:lpstr>
      <vt:lpstr>Did you know?</vt:lpstr>
      <vt:lpstr>Slide 5</vt:lpstr>
      <vt:lpstr>39th Annual Senior Christmas Party 12-13-17</vt:lpstr>
    </vt:vector>
  </TitlesOfParts>
  <Company>Richmond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dc:title>
  <dc:creator>jbwelch</dc:creator>
  <cp:lastModifiedBy>mjwooten</cp:lastModifiedBy>
  <cp:revision>515</cp:revision>
  <dcterms:created xsi:type="dcterms:W3CDTF">2017-06-12T21:19:18Z</dcterms:created>
  <dcterms:modified xsi:type="dcterms:W3CDTF">2018-01-02T18:32:04Z</dcterms:modified>
</cp:coreProperties>
</file>