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2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89" autoAdjust="0"/>
  </p:normalViewPr>
  <p:slideViewPr>
    <p:cSldViewPr>
      <p:cViewPr varScale="1">
        <p:scale>
          <a:sx n="78" d="100"/>
          <a:sy n="78" d="100"/>
        </p:scale>
        <p:origin x="87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2164933873557063"/>
          <c:y val="0"/>
          <c:w val="0.70703246438855338"/>
          <c:h val="0.89313131313131311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JULY 12' / JUNE 13'</c:v>
                </c:pt>
                <c:pt idx="1">
                  <c:v>JULY 13' / JUNE 14'</c:v>
                </c:pt>
                <c:pt idx="2">
                  <c:v>JULY 14' / JUNE 15'</c:v>
                </c:pt>
                <c:pt idx="3">
                  <c:v>JULY 15' / JUNE 16'</c:v>
                </c:pt>
                <c:pt idx="4">
                  <c:v>JULY 16' / JUNE 17'</c:v>
                </c:pt>
                <c:pt idx="5">
                  <c:v>JULY 17'/JUNE 18'</c:v>
                </c:pt>
                <c:pt idx="6">
                  <c:v>JULY 18' / JUNE 19'</c:v>
                </c:pt>
                <c:pt idx="7">
                  <c:v>JULY 19' / JUNE 20'</c:v>
                </c:pt>
                <c:pt idx="8">
                  <c:v>JULY 20' / JUNE 21'</c:v>
                </c:pt>
                <c:pt idx="9">
                  <c:v>JULY 21' / JUNE22'</c:v>
                </c:pt>
                <c:pt idx="10">
                  <c:v>JULY 22'/ JUNE 23'</c:v>
                </c:pt>
                <c:pt idx="11">
                  <c:v>JULY 23' / JUNE 24'</c:v>
                </c:pt>
                <c:pt idx="12">
                  <c:v>JULY 24' / JUNE 25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212</c:v>
                </c:pt>
                <c:pt idx="1">
                  <c:v>127.81</c:v>
                </c:pt>
                <c:pt idx="2">
                  <c:v>160.36000000000001</c:v>
                </c:pt>
                <c:pt idx="3">
                  <c:v>195.22</c:v>
                </c:pt>
                <c:pt idx="4">
                  <c:v>207.44</c:v>
                </c:pt>
                <c:pt idx="5">
                  <c:v>243.48</c:v>
                </c:pt>
                <c:pt idx="6">
                  <c:v>215.19</c:v>
                </c:pt>
                <c:pt idx="7">
                  <c:v>203.82</c:v>
                </c:pt>
                <c:pt idx="8">
                  <c:v>193.1</c:v>
                </c:pt>
                <c:pt idx="9">
                  <c:v>182</c:v>
                </c:pt>
                <c:pt idx="10">
                  <c:v>101.49</c:v>
                </c:pt>
                <c:pt idx="11">
                  <c:v>58.92</c:v>
                </c:pt>
                <c:pt idx="12">
                  <c:v>68.95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31-4203-B0BD-BD13448B7A2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Sheet1!$A$2:$A$14</c:f>
              <c:strCache>
                <c:ptCount val="13"/>
                <c:pt idx="0">
                  <c:v>JULY 12' / JUNE 13'</c:v>
                </c:pt>
                <c:pt idx="1">
                  <c:v>JULY 13' / JUNE 14'</c:v>
                </c:pt>
                <c:pt idx="2">
                  <c:v>JULY 14' / JUNE 15'</c:v>
                </c:pt>
                <c:pt idx="3">
                  <c:v>JULY 15' / JUNE 16'</c:v>
                </c:pt>
                <c:pt idx="4">
                  <c:v>JULY 16' / JUNE 17'</c:v>
                </c:pt>
                <c:pt idx="5">
                  <c:v>JULY 17'/JUNE 18'</c:v>
                </c:pt>
                <c:pt idx="6">
                  <c:v>JULY 18' / JUNE 19'</c:v>
                </c:pt>
                <c:pt idx="7">
                  <c:v>JULY 19' / JUNE 20'</c:v>
                </c:pt>
                <c:pt idx="8">
                  <c:v>JULY 20' / JUNE 21'</c:v>
                </c:pt>
                <c:pt idx="9">
                  <c:v>JULY 21' / JUNE22'</c:v>
                </c:pt>
                <c:pt idx="10">
                  <c:v>JULY 22'/ JUNE 23'</c:v>
                </c:pt>
                <c:pt idx="11">
                  <c:v>JULY 23' / JUNE 24'</c:v>
                </c:pt>
                <c:pt idx="12">
                  <c:v>JULY 24' / JUNE 25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1-FB31-4203-B0BD-BD13448B7A2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Sheet1!$A$2:$A$14</c:f>
              <c:strCache>
                <c:ptCount val="13"/>
                <c:pt idx="0">
                  <c:v>JULY 12' / JUNE 13'</c:v>
                </c:pt>
                <c:pt idx="1">
                  <c:v>JULY 13' / JUNE 14'</c:v>
                </c:pt>
                <c:pt idx="2">
                  <c:v>JULY 14' / JUNE 15'</c:v>
                </c:pt>
                <c:pt idx="3">
                  <c:v>JULY 15' / JUNE 16'</c:v>
                </c:pt>
                <c:pt idx="4">
                  <c:v>JULY 16' / JUNE 17'</c:v>
                </c:pt>
                <c:pt idx="5">
                  <c:v>JULY 17'/JUNE 18'</c:v>
                </c:pt>
                <c:pt idx="6">
                  <c:v>JULY 18' / JUNE 19'</c:v>
                </c:pt>
                <c:pt idx="7">
                  <c:v>JULY 19' / JUNE 20'</c:v>
                </c:pt>
                <c:pt idx="8">
                  <c:v>JULY 20' / JUNE 21'</c:v>
                </c:pt>
                <c:pt idx="9">
                  <c:v>JULY 21' / JUNE22'</c:v>
                </c:pt>
                <c:pt idx="10">
                  <c:v>JULY 22'/ JUNE 23'</c:v>
                </c:pt>
                <c:pt idx="11">
                  <c:v>JULY 23' / JUNE 24'</c:v>
                </c:pt>
                <c:pt idx="12">
                  <c:v>JULY 24' / JUNE 25</c:v>
                </c:pt>
              </c:strCache>
            </c:strRef>
          </c:cat>
          <c:val>
            <c:numRef>
              <c:f>Sheet1!$D$2:$D$14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2-FB31-4203-B0BD-BD13448B7A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1839232"/>
        <c:axId val="211845120"/>
        <c:axId val="0"/>
      </c:bar3DChart>
      <c:catAx>
        <c:axId val="2118392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845120"/>
        <c:crosses val="autoZero"/>
        <c:auto val="1"/>
        <c:lblAlgn val="ctr"/>
        <c:lblOffset val="100"/>
        <c:noMultiLvlLbl val="0"/>
      </c:catAx>
      <c:valAx>
        <c:axId val="211845120"/>
        <c:scaling>
          <c:orientation val="minMax"/>
          <c:max val="30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839232"/>
        <c:crosses val="autoZero"/>
        <c:crossBetween val="between"/>
        <c:majorUnit val="50"/>
        <c:minorUnit val="5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2297081982399258"/>
          <c:y val="2.6570048309178744E-2"/>
          <c:w val="0.73314682723483093"/>
          <c:h val="0.87120772946859903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APRIL 14'</c:v>
                </c:pt>
                <c:pt idx="1">
                  <c:v>APRIL 15'</c:v>
                </c:pt>
                <c:pt idx="2">
                  <c:v>APRIL 16'</c:v>
                </c:pt>
                <c:pt idx="3">
                  <c:v>APRIL 17'</c:v>
                </c:pt>
                <c:pt idx="4">
                  <c:v>APRIL 18'</c:v>
                </c:pt>
                <c:pt idx="5">
                  <c:v>APRIL 19'</c:v>
                </c:pt>
                <c:pt idx="6">
                  <c:v>APRIL 20' </c:v>
                </c:pt>
                <c:pt idx="7">
                  <c:v>APRIL 21'</c:v>
                </c:pt>
                <c:pt idx="8">
                  <c:v>APRIL 22'</c:v>
                </c:pt>
                <c:pt idx="9">
                  <c:v>APRIL 23'</c:v>
                </c:pt>
                <c:pt idx="10">
                  <c:v>APRIL 24'</c:v>
                </c:pt>
                <c:pt idx="11">
                  <c:v>APRIL 25'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4.5</c:v>
                </c:pt>
                <c:pt idx="1">
                  <c:v>3.5</c:v>
                </c:pt>
                <c:pt idx="2">
                  <c:v>4.5999999999999996</c:v>
                </c:pt>
                <c:pt idx="3">
                  <c:v>6.16</c:v>
                </c:pt>
                <c:pt idx="4">
                  <c:v>6.1</c:v>
                </c:pt>
                <c:pt idx="5">
                  <c:v>4.0999999999999996</c:v>
                </c:pt>
                <c:pt idx="6">
                  <c:v>0</c:v>
                </c:pt>
                <c:pt idx="7">
                  <c:v>11.28</c:v>
                </c:pt>
                <c:pt idx="8">
                  <c:v>7.44</c:v>
                </c:pt>
                <c:pt idx="9">
                  <c:v>4.21</c:v>
                </c:pt>
                <c:pt idx="10">
                  <c:v>2.48</c:v>
                </c:pt>
                <c:pt idx="11">
                  <c:v>4.74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9E-482C-97B8-91534CC0AEB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Sheet1!$A$2:$A$13</c:f>
              <c:strCache>
                <c:ptCount val="12"/>
                <c:pt idx="0">
                  <c:v>APRIL 14'</c:v>
                </c:pt>
                <c:pt idx="1">
                  <c:v>APRIL 15'</c:v>
                </c:pt>
                <c:pt idx="2">
                  <c:v>APRIL 16'</c:v>
                </c:pt>
                <c:pt idx="3">
                  <c:v>APRIL 17'</c:v>
                </c:pt>
                <c:pt idx="4">
                  <c:v>APRIL 18'</c:v>
                </c:pt>
                <c:pt idx="5">
                  <c:v>APRIL 19'</c:v>
                </c:pt>
                <c:pt idx="6">
                  <c:v>APRIL 20' </c:v>
                </c:pt>
                <c:pt idx="7">
                  <c:v>APRIL 21'</c:v>
                </c:pt>
                <c:pt idx="8">
                  <c:v>APRIL 22'</c:v>
                </c:pt>
                <c:pt idx="9">
                  <c:v>APRIL 23'</c:v>
                </c:pt>
                <c:pt idx="10">
                  <c:v>APRIL 24'</c:v>
                </c:pt>
                <c:pt idx="11">
                  <c:v>APRIL 25'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</c:numCache>
            </c:numRef>
          </c:val>
          <c:extLst>
            <c:ext xmlns:c16="http://schemas.microsoft.com/office/drawing/2014/chart" uri="{C3380CC4-5D6E-409C-BE32-E72D297353CC}">
              <c16:uniqueId val="{00000001-849E-482C-97B8-91534CC0AEB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Sheet1!$A$2:$A$13</c:f>
              <c:strCache>
                <c:ptCount val="12"/>
                <c:pt idx="0">
                  <c:v>APRIL 14'</c:v>
                </c:pt>
                <c:pt idx="1">
                  <c:v>APRIL 15'</c:v>
                </c:pt>
                <c:pt idx="2">
                  <c:v>APRIL 16'</c:v>
                </c:pt>
                <c:pt idx="3">
                  <c:v>APRIL 17'</c:v>
                </c:pt>
                <c:pt idx="4">
                  <c:v>APRIL 18'</c:v>
                </c:pt>
                <c:pt idx="5">
                  <c:v>APRIL 19'</c:v>
                </c:pt>
                <c:pt idx="6">
                  <c:v>APRIL 20' </c:v>
                </c:pt>
                <c:pt idx="7">
                  <c:v>APRIL 21'</c:v>
                </c:pt>
                <c:pt idx="8">
                  <c:v>APRIL 22'</c:v>
                </c:pt>
                <c:pt idx="9">
                  <c:v>APRIL 23'</c:v>
                </c:pt>
                <c:pt idx="10">
                  <c:v>APRIL 24'</c:v>
                </c:pt>
                <c:pt idx="11">
                  <c:v>APRIL 25'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</c:numCache>
            </c:numRef>
          </c:val>
          <c:extLst>
            <c:ext xmlns:c16="http://schemas.microsoft.com/office/drawing/2014/chart" uri="{C3380CC4-5D6E-409C-BE32-E72D297353CC}">
              <c16:uniqueId val="{00000002-849E-482C-97B8-91534CC0AE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2150912"/>
        <c:axId val="212152704"/>
        <c:axId val="0"/>
      </c:bar3DChart>
      <c:catAx>
        <c:axId val="2121509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2152704"/>
        <c:crosses val="autoZero"/>
        <c:auto val="1"/>
        <c:lblAlgn val="ctr"/>
        <c:lblOffset val="100"/>
        <c:noMultiLvlLbl val="0"/>
      </c:catAx>
      <c:valAx>
        <c:axId val="212152704"/>
        <c:scaling>
          <c:orientation val="minMax"/>
          <c:max val="1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2150912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998488427582916"/>
          <c:y val="4.6556940799066786E-3"/>
          <c:w val="0.64795418754473877"/>
          <c:h val="0.89738134295713035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JULY 12' / JUNE 13'</c:v>
                </c:pt>
                <c:pt idx="1">
                  <c:v>JULY 13' / JUNE 14'</c:v>
                </c:pt>
                <c:pt idx="2">
                  <c:v>JULY 14' / JUNE 15'</c:v>
                </c:pt>
                <c:pt idx="3">
                  <c:v>JULY 15' / JUNE 16'</c:v>
                </c:pt>
                <c:pt idx="4">
                  <c:v>JULY 16' / JUNE 17'</c:v>
                </c:pt>
                <c:pt idx="5">
                  <c:v>JULY 17'/JUNE 18'</c:v>
                </c:pt>
                <c:pt idx="6">
                  <c:v>JULY 18' / JUNE 19'</c:v>
                </c:pt>
                <c:pt idx="7">
                  <c:v>JULY 19' / JUNE 20'</c:v>
                </c:pt>
                <c:pt idx="8">
                  <c:v>JULY 20' / JUNE 21'</c:v>
                </c:pt>
                <c:pt idx="9">
                  <c:v>JULY 21' / JUNE22'</c:v>
                </c:pt>
                <c:pt idx="10">
                  <c:v>JULY 22'/ JUNE 23'</c:v>
                </c:pt>
                <c:pt idx="11">
                  <c:v>JULY 23' / JUNE 24'</c:v>
                </c:pt>
                <c:pt idx="12">
                  <c:v>JULY 24' / JUNE 25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37707.839999999997</c:v>
                </c:pt>
                <c:pt idx="1">
                  <c:v>31772.39</c:v>
                </c:pt>
                <c:pt idx="2">
                  <c:v>31169.61</c:v>
                </c:pt>
                <c:pt idx="3">
                  <c:v>31613.8</c:v>
                </c:pt>
                <c:pt idx="4">
                  <c:v>33130.42</c:v>
                </c:pt>
                <c:pt idx="5">
                  <c:v>32309.23</c:v>
                </c:pt>
                <c:pt idx="6">
                  <c:v>33930.36</c:v>
                </c:pt>
                <c:pt idx="7">
                  <c:v>36615.120000000003</c:v>
                </c:pt>
                <c:pt idx="8">
                  <c:v>38731.25</c:v>
                </c:pt>
                <c:pt idx="9">
                  <c:v>38251.040000000001</c:v>
                </c:pt>
                <c:pt idx="10">
                  <c:v>39220.639999999999</c:v>
                </c:pt>
                <c:pt idx="11">
                  <c:v>40039.31</c:v>
                </c:pt>
                <c:pt idx="12">
                  <c:v>39722.199999999997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27-4519-B5BA-3FA48685F64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Sheet1!$A$2:$A$14</c:f>
              <c:strCache>
                <c:ptCount val="13"/>
                <c:pt idx="0">
                  <c:v>JULY 12' / JUNE 13'</c:v>
                </c:pt>
                <c:pt idx="1">
                  <c:v>JULY 13' / JUNE 14'</c:v>
                </c:pt>
                <c:pt idx="2">
                  <c:v>JULY 14' / JUNE 15'</c:v>
                </c:pt>
                <c:pt idx="3">
                  <c:v>JULY 15' / JUNE 16'</c:v>
                </c:pt>
                <c:pt idx="4">
                  <c:v>JULY 16' / JUNE 17'</c:v>
                </c:pt>
                <c:pt idx="5">
                  <c:v>JULY 17'/JUNE 18'</c:v>
                </c:pt>
                <c:pt idx="6">
                  <c:v>JULY 18' / JUNE 19'</c:v>
                </c:pt>
                <c:pt idx="7">
                  <c:v>JULY 19' / JUNE 20'</c:v>
                </c:pt>
                <c:pt idx="8">
                  <c:v>JULY 20' / JUNE 21'</c:v>
                </c:pt>
                <c:pt idx="9">
                  <c:v>JULY 21' / JUNE22'</c:v>
                </c:pt>
                <c:pt idx="10">
                  <c:v>JULY 22'/ JUNE 23'</c:v>
                </c:pt>
                <c:pt idx="11">
                  <c:v>JULY 23' / JUNE 24'</c:v>
                </c:pt>
                <c:pt idx="12">
                  <c:v>JULY 24' / JUNE 25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1-5927-4519-B5BA-3FA48685F64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Sheet1!$A$2:$A$14</c:f>
              <c:strCache>
                <c:ptCount val="13"/>
                <c:pt idx="0">
                  <c:v>JULY 12' / JUNE 13'</c:v>
                </c:pt>
                <c:pt idx="1">
                  <c:v>JULY 13' / JUNE 14'</c:v>
                </c:pt>
                <c:pt idx="2">
                  <c:v>JULY 14' / JUNE 15'</c:v>
                </c:pt>
                <c:pt idx="3">
                  <c:v>JULY 15' / JUNE 16'</c:v>
                </c:pt>
                <c:pt idx="4">
                  <c:v>JULY 16' / JUNE 17'</c:v>
                </c:pt>
                <c:pt idx="5">
                  <c:v>JULY 17'/JUNE 18'</c:v>
                </c:pt>
                <c:pt idx="6">
                  <c:v>JULY 18' / JUNE 19'</c:v>
                </c:pt>
                <c:pt idx="7">
                  <c:v>JULY 19' / JUNE 20'</c:v>
                </c:pt>
                <c:pt idx="8">
                  <c:v>JULY 20' / JUNE 21'</c:v>
                </c:pt>
                <c:pt idx="9">
                  <c:v>JULY 21' / JUNE22'</c:v>
                </c:pt>
                <c:pt idx="10">
                  <c:v>JULY 22'/ JUNE 23'</c:v>
                </c:pt>
                <c:pt idx="11">
                  <c:v>JULY 23' / JUNE 24'</c:v>
                </c:pt>
                <c:pt idx="12">
                  <c:v>JULY 24' / JUNE 25</c:v>
                </c:pt>
              </c:strCache>
            </c:strRef>
          </c:cat>
          <c:val>
            <c:numRef>
              <c:f>Sheet1!$D$2:$D$14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2-5927-4519-B5BA-3FA48685F6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1892480"/>
        <c:axId val="211894272"/>
        <c:axId val="0"/>
      </c:bar3DChart>
      <c:catAx>
        <c:axId val="2118924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894272"/>
        <c:crosses val="autoZero"/>
        <c:auto val="1"/>
        <c:lblAlgn val="ctr"/>
        <c:lblOffset val="100"/>
        <c:noMultiLvlLbl val="0"/>
      </c:catAx>
      <c:valAx>
        <c:axId val="211894272"/>
        <c:scaling>
          <c:orientation val="minMax"/>
          <c:max val="5000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892480"/>
        <c:crosses val="autoZero"/>
        <c:crossBetween val="between"/>
        <c:majorUnit val="10000"/>
        <c:minorUnit val="100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9227308518253398"/>
          <c:y val="2.7777777777777776E-2"/>
          <c:w val="0.66519661178716294"/>
          <c:h val="0.86535353535353532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JULY 13' / JUNE 14'</c:v>
                </c:pt>
                <c:pt idx="1">
                  <c:v>JULY 14' / JUNE 15'</c:v>
                </c:pt>
                <c:pt idx="2">
                  <c:v>JULY 15' / JUNE 16'</c:v>
                </c:pt>
                <c:pt idx="3">
                  <c:v>JULY 16'/ JUNE 17'</c:v>
                </c:pt>
                <c:pt idx="4">
                  <c:v>JULY 17'/JUNE 18'</c:v>
                </c:pt>
                <c:pt idx="5">
                  <c:v>JULY 18' / JUNE 19'</c:v>
                </c:pt>
                <c:pt idx="6">
                  <c:v>JULY 19' / JUNE 20'</c:v>
                </c:pt>
                <c:pt idx="7">
                  <c:v>JULY 20' / JUNE 21'</c:v>
                </c:pt>
                <c:pt idx="8">
                  <c:v>JULY 21' / JUNE 22'</c:v>
                </c:pt>
                <c:pt idx="9">
                  <c:v>JULY 22'/ JUNE 23'</c:v>
                </c:pt>
                <c:pt idx="10">
                  <c:v>JULY 23' / JUNE 24'</c:v>
                </c:pt>
                <c:pt idx="11">
                  <c:v>JULY 24' / JUNE 25'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94.29</c:v>
                </c:pt>
                <c:pt idx="1">
                  <c:v>83.23</c:v>
                </c:pt>
                <c:pt idx="2">
                  <c:v>149.72</c:v>
                </c:pt>
                <c:pt idx="3">
                  <c:v>88.47</c:v>
                </c:pt>
                <c:pt idx="4">
                  <c:v>29.76</c:v>
                </c:pt>
                <c:pt idx="5">
                  <c:v>29.1</c:v>
                </c:pt>
                <c:pt idx="6">
                  <c:v>19.93</c:v>
                </c:pt>
                <c:pt idx="7">
                  <c:v>11.79</c:v>
                </c:pt>
                <c:pt idx="8">
                  <c:v>11.41</c:v>
                </c:pt>
                <c:pt idx="9">
                  <c:v>11.71</c:v>
                </c:pt>
                <c:pt idx="10">
                  <c:v>6.01</c:v>
                </c:pt>
                <c:pt idx="11">
                  <c:v>23.96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49-4FB2-84A3-9C01F1F3FF6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Sheet1!$A$2:$A$13</c:f>
              <c:strCache>
                <c:ptCount val="12"/>
                <c:pt idx="0">
                  <c:v>JULY 13' / JUNE 14'</c:v>
                </c:pt>
                <c:pt idx="1">
                  <c:v>JULY 14' / JUNE 15'</c:v>
                </c:pt>
                <c:pt idx="2">
                  <c:v>JULY 15' / JUNE 16'</c:v>
                </c:pt>
                <c:pt idx="3">
                  <c:v>JULY 16'/ JUNE 17'</c:v>
                </c:pt>
                <c:pt idx="4">
                  <c:v>JULY 17'/JUNE 18'</c:v>
                </c:pt>
                <c:pt idx="5">
                  <c:v>JULY 18' / JUNE 19'</c:v>
                </c:pt>
                <c:pt idx="6">
                  <c:v>JULY 19' / JUNE 20'</c:v>
                </c:pt>
                <c:pt idx="7">
                  <c:v>JULY 20' / JUNE 21'</c:v>
                </c:pt>
                <c:pt idx="8">
                  <c:v>JULY 21' / JUNE 22'</c:v>
                </c:pt>
                <c:pt idx="9">
                  <c:v>JULY 22'/ JUNE 23'</c:v>
                </c:pt>
                <c:pt idx="10">
                  <c:v>JULY 23' / JUNE 24'</c:v>
                </c:pt>
                <c:pt idx="11">
                  <c:v>JULY 24' / JUNE 25'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</c:numCache>
            </c:numRef>
          </c:val>
          <c:extLst>
            <c:ext xmlns:c16="http://schemas.microsoft.com/office/drawing/2014/chart" uri="{C3380CC4-5D6E-409C-BE32-E72D297353CC}">
              <c16:uniqueId val="{00000001-6149-4FB2-84A3-9C01F1F3FF6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Sheet1!$A$2:$A$13</c:f>
              <c:strCache>
                <c:ptCount val="12"/>
                <c:pt idx="0">
                  <c:v>JULY 13' / JUNE 14'</c:v>
                </c:pt>
                <c:pt idx="1">
                  <c:v>JULY 14' / JUNE 15'</c:v>
                </c:pt>
                <c:pt idx="2">
                  <c:v>JULY 15' / JUNE 16'</c:v>
                </c:pt>
                <c:pt idx="3">
                  <c:v>JULY 16'/ JUNE 17'</c:v>
                </c:pt>
                <c:pt idx="4">
                  <c:v>JULY 17'/JUNE 18'</c:v>
                </c:pt>
                <c:pt idx="5">
                  <c:v>JULY 18' / JUNE 19'</c:v>
                </c:pt>
                <c:pt idx="6">
                  <c:v>JULY 19' / JUNE 20'</c:v>
                </c:pt>
                <c:pt idx="7">
                  <c:v>JULY 20' / JUNE 21'</c:v>
                </c:pt>
                <c:pt idx="8">
                  <c:v>JULY 21' / JUNE 22'</c:v>
                </c:pt>
                <c:pt idx="9">
                  <c:v>JULY 22'/ JUNE 23'</c:v>
                </c:pt>
                <c:pt idx="10">
                  <c:v>JULY 23' / JUNE 24'</c:v>
                </c:pt>
                <c:pt idx="11">
                  <c:v>JULY 24' / JUNE 25'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</c:numCache>
            </c:numRef>
          </c:val>
          <c:extLst>
            <c:ext xmlns:c16="http://schemas.microsoft.com/office/drawing/2014/chart" uri="{C3380CC4-5D6E-409C-BE32-E72D297353CC}">
              <c16:uniqueId val="{00000002-6149-4FB2-84A3-9C01F1F3FF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1982976"/>
        <c:axId val="211984768"/>
        <c:axId val="0"/>
      </c:bar3DChart>
      <c:catAx>
        <c:axId val="2119829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984768"/>
        <c:crosses val="autoZero"/>
        <c:auto val="1"/>
        <c:lblAlgn val="ctr"/>
        <c:lblOffset val="100"/>
        <c:noMultiLvlLbl val="0"/>
      </c:catAx>
      <c:valAx>
        <c:axId val="211984768"/>
        <c:scaling>
          <c:orientation val="minMax"/>
          <c:max val="15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982976"/>
        <c:crosses val="autoZero"/>
        <c:crossBetween val="between"/>
        <c:majorUnit val="25"/>
        <c:minorUnit val="1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JULY 12' / JUNE 13'</c:v>
                </c:pt>
                <c:pt idx="1">
                  <c:v>JULY 13' / JUNE 14'</c:v>
                </c:pt>
                <c:pt idx="2">
                  <c:v>JULY 14' / JUNE 15'</c:v>
                </c:pt>
                <c:pt idx="3">
                  <c:v>JULY 15' / JUNE 16'</c:v>
                </c:pt>
                <c:pt idx="4">
                  <c:v>JULY 16' /JUNE 17'</c:v>
                </c:pt>
                <c:pt idx="5">
                  <c:v>JULY 17' JUNE 18'</c:v>
                </c:pt>
                <c:pt idx="6">
                  <c:v>JULY 18' / JUNE 19'</c:v>
                </c:pt>
                <c:pt idx="7">
                  <c:v>JULY 19' / JUNE 20'</c:v>
                </c:pt>
                <c:pt idx="8">
                  <c:v>JULY 20' / JUNE 21'</c:v>
                </c:pt>
                <c:pt idx="9">
                  <c:v>JULY 21' / JUNE 22'</c:v>
                </c:pt>
                <c:pt idx="10">
                  <c:v>JULY 22' / JUNE 23'</c:v>
                </c:pt>
                <c:pt idx="11">
                  <c:v>JULY 23' / JUNE 24'</c:v>
                </c:pt>
                <c:pt idx="12">
                  <c:v>JULY 24' / JUNE 25'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1031.22</c:v>
                </c:pt>
                <c:pt idx="1">
                  <c:v>955.33</c:v>
                </c:pt>
                <c:pt idx="2">
                  <c:v>860.06</c:v>
                </c:pt>
                <c:pt idx="3">
                  <c:v>820.51</c:v>
                </c:pt>
                <c:pt idx="4">
                  <c:v>878.37</c:v>
                </c:pt>
                <c:pt idx="5">
                  <c:v>826.33</c:v>
                </c:pt>
                <c:pt idx="6">
                  <c:v>843.51</c:v>
                </c:pt>
                <c:pt idx="7">
                  <c:v>885.84</c:v>
                </c:pt>
                <c:pt idx="8">
                  <c:v>828.76</c:v>
                </c:pt>
                <c:pt idx="9">
                  <c:v>888.56</c:v>
                </c:pt>
                <c:pt idx="10">
                  <c:v>943.83</c:v>
                </c:pt>
                <c:pt idx="11">
                  <c:v>1197.18</c:v>
                </c:pt>
                <c:pt idx="12">
                  <c:v>1105.45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3A-4453-9C0E-129D7F303ED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Sheet1!$A$2:$A$14</c:f>
              <c:strCache>
                <c:ptCount val="13"/>
                <c:pt idx="0">
                  <c:v>JULY 12' / JUNE 13'</c:v>
                </c:pt>
                <c:pt idx="1">
                  <c:v>JULY 13' / JUNE 14'</c:v>
                </c:pt>
                <c:pt idx="2">
                  <c:v>JULY 14' / JUNE 15'</c:v>
                </c:pt>
                <c:pt idx="3">
                  <c:v>JULY 15' / JUNE 16'</c:v>
                </c:pt>
                <c:pt idx="4">
                  <c:v>JULY 16' /JUNE 17'</c:v>
                </c:pt>
                <c:pt idx="5">
                  <c:v>JULY 17' JUNE 18'</c:v>
                </c:pt>
                <c:pt idx="6">
                  <c:v>JULY 18' / JUNE 19'</c:v>
                </c:pt>
                <c:pt idx="7">
                  <c:v>JULY 19' / JUNE 20'</c:v>
                </c:pt>
                <c:pt idx="8">
                  <c:v>JULY 20' / JUNE 21'</c:v>
                </c:pt>
                <c:pt idx="9">
                  <c:v>JULY 21' / JUNE 22'</c:v>
                </c:pt>
                <c:pt idx="10">
                  <c:v>JULY 22' / JUNE 23'</c:v>
                </c:pt>
                <c:pt idx="11">
                  <c:v>JULY 23' / JUNE 24'</c:v>
                </c:pt>
                <c:pt idx="12">
                  <c:v>JULY 24' / JUNE 25'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1-4D3A-4453-9C0E-129D7F303ED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Sheet1!$A$2:$A$14</c:f>
              <c:strCache>
                <c:ptCount val="13"/>
                <c:pt idx="0">
                  <c:v>JULY 12' / JUNE 13'</c:v>
                </c:pt>
                <c:pt idx="1">
                  <c:v>JULY 13' / JUNE 14'</c:v>
                </c:pt>
                <c:pt idx="2">
                  <c:v>JULY 14' / JUNE 15'</c:v>
                </c:pt>
                <c:pt idx="3">
                  <c:v>JULY 15' / JUNE 16'</c:v>
                </c:pt>
                <c:pt idx="4">
                  <c:v>JULY 16' /JUNE 17'</c:v>
                </c:pt>
                <c:pt idx="5">
                  <c:v>JULY 17' JUNE 18'</c:v>
                </c:pt>
                <c:pt idx="6">
                  <c:v>JULY 18' / JUNE 19'</c:v>
                </c:pt>
                <c:pt idx="7">
                  <c:v>JULY 19' / JUNE 20'</c:v>
                </c:pt>
                <c:pt idx="8">
                  <c:v>JULY 20' / JUNE 21'</c:v>
                </c:pt>
                <c:pt idx="9">
                  <c:v>JULY 21' / JUNE 22'</c:v>
                </c:pt>
                <c:pt idx="10">
                  <c:v>JULY 22' / JUNE 23'</c:v>
                </c:pt>
                <c:pt idx="11">
                  <c:v>JULY 23' / JUNE 24'</c:v>
                </c:pt>
                <c:pt idx="12">
                  <c:v>JULY 24' / JUNE 25'</c:v>
                </c:pt>
              </c:strCache>
            </c:strRef>
          </c:cat>
          <c:val>
            <c:numRef>
              <c:f>Sheet1!$D$2:$D$14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2-4D3A-4453-9C0E-129D7F303E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1618432"/>
        <c:axId val="211632512"/>
        <c:axId val="0"/>
      </c:bar3DChart>
      <c:catAx>
        <c:axId val="21161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632512"/>
        <c:crosses val="autoZero"/>
        <c:auto val="1"/>
        <c:lblAlgn val="ctr"/>
        <c:lblOffset val="100"/>
        <c:noMultiLvlLbl val="0"/>
      </c:catAx>
      <c:valAx>
        <c:axId val="211632512"/>
        <c:scaling>
          <c:orientation val="minMax"/>
          <c:max val="120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618432"/>
        <c:crosses val="autoZero"/>
        <c:crossBetween val="between"/>
        <c:majorUnit val="200"/>
        <c:minorUnit val="5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JULY 12' / JUNE 13'</c:v>
                </c:pt>
                <c:pt idx="1">
                  <c:v>JULY 13' / JUNE 14'</c:v>
                </c:pt>
                <c:pt idx="2">
                  <c:v>JULY 14' / JUNE 15'</c:v>
                </c:pt>
                <c:pt idx="3">
                  <c:v>JULY 15' / JUNE 16'</c:v>
                </c:pt>
                <c:pt idx="4">
                  <c:v>JULY 16' / JUNE 17'</c:v>
                </c:pt>
                <c:pt idx="5">
                  <c:v>JULY 17'/JUNE 18'</c:v>
                </c:pt>
                <c:pt idx="6">
                  <c:v>JULY 18' / JUNE 19'</c:v>
                </c:pt>
                <c:pt idx="7">
                  <c:v>JULY 19' / JUNE 20'</c:v>
                </c:pt>
                <c:pt idx="8">
                  <c:v>JULY 20' / JUNE 21'</c:v>
                </c:pt>
                <c:pt idx="9">
                  <c:v>JULY 21' / JUNE 22'</c:v>
                </c:pt>
                <c:pt idx="10">
                  <c:v>JULY 22' / JUNE 23'</c:v>
                </c:pt>
                <c:pt idx="11">
                  <c:v>JULY 23' / JUNE 24'</c:v>
                </c:pt>
                <c:pt idx="12">
                  <c:v>JULY 24' / JUNE 25'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67.290000000000006</c:v>
                </c:pt>
                <c:pt idx="1">
                  <c:v>51.12</c:v>
                </c:pt>
                <c:pt idx="2">
                  <c:v>121.56</c:v>
                </c:pt>
                <c:pt idx="3">
                  <c:v>124.27</c:v>
                </c:pt>
                <c:pt idx="4">
                  <c:v>185.19</c:v>
                </c:pt>
                <c:pt idx="5">
                  <c:v>258.60000000000002</c:v>
                </c:pt>
                <c:pt idx="6">
                  <c:v>226.03</c:v>
                </c:pt>
                <c:pt idx="7">
                  <c:v>279.48</c:v>
                </c:pt>
                <c:pt idx="8">
                  <c:v>293.35000000000002</c:v>
                </c:pt>
                <c:pt idx="9">
                  <c:v>251.45</c:v>
                </c:pt>
                <c:pt idx="10">
                  <c:v>266.01</c:v>
                </c:pt>
                <c:pt idx="11">
                  <c:v>268.62</c:v>
                </c:pt>
                <c:pt idx="12">
                  <c:v>293.12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94-4586-A139-E121192F0E4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Sheet1!$A$2:$A$14</c:f>
              <c:strCache>
                <c:ptCount val="13"/>
                <c:pt idx="0">
                  <c:v>JULY 12' / JUNE 13'</c:v>
                </c:pt>
                <c:pt idx="1">
                  <c:v>JULY 13' / JUNE 14'</c:v>
                </c:pt>
                <c:pt idx="2">
                  <c:v>JULY 14' / JUNE 15'</c:v>
                </c:pt>
                <c:pt idx="3">
                  <c:v>JULY 15' / JUNE 16'</c:v>
                </c:pt>
                <c:pt idx="4">
                  <c:v>JULY 16' / JUNE 17'</c:v>
                </c:pt>
                <c:pt idx="5">
                  <c:v>JULY 17'/JUNE 18'</c:v>
                </c:pt>
                <c:pt idx="6">
                  <c:v>JULY 18' / JUNE 19'</c:v>
                </c:pt>
                <c:pt idx="7">
                  <c:v>JULY 19' / JUNE 20'</c:v>
                </c:pt>
                <c:pt idx="8">
                  <c:v>JULY 20' / JUNE 21'</c:v>
                </c:pt>
                <c:pt idx="9">
                  <c:v>JULY 21' / JUNE 22'</c:v>
                </c:pt>
                <c:pt idx="10">
                  <c:v>JULY 22' / JUNE 23'</c:v>
                </c:pt>
                <c:pt idx="11">
                  <c:v>JULY 23' / JUNE 24'</c:v>
                </c:pt>
                <c:pt idx="12">
                  <c:v>JULY 24' / JUNE 25'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1-F594-4586-A139-E121192F0E4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Sheet1!$A$2:$A$14</c:f>
              <c:strCache>
                <c:ptCount val="13"/>
                <c:pt idx="0">
                  <c:v>JULY 12' / JUNE 13'</c:v>
                </c:pt>
                <c:pt idx="1">
                  <c:v>JULY 13' / JUNE 14'</c:v>
                </c:pt>
                <c:pt idx="2">
                  <c:v>JULY 14' / JUNE 15'</c:v>
                </c:pt>
                <c:pt idx="3">
                  <c:v>JULY 15' / JUNE 16'</c:v>
                </c:pt>
                <c:pt idx="4">
                  <c:v>JULY 16' / JUNE 17'</c:v>
                </c:pt>
                <c:pt idx="5">
                  <c:v>JULY 17'/JUNE 18'</c:v>
                </c:pt>
                <c:pt idx="6">
                  <c:v>JULY 18' / JUNE 19'</c:v>
                </c:pt>
                <c:pt idx="7">
                  <c:v>JULY 19' / JUNE 20'</c:v>
                </c:pt>
                <c:pt idx="8">
                  <c:v>JULY 20' / JUNE 21'</c:v>
                </c:pt>
                <c:pt idx="9">
                  <c:v>JULY 21' / JUNE 22'</c:v>
                </c:pt>
                <c:pt idx="10">
                  <c:v>JULY 22' / JUNE 23'</c:v>
                </c:pt>
                <c:pt idx="11">
                  <c:v>JULY 23' / JUNE 24'</c:v>
                </c:pt>
                <c:pt idx="12">
                  <c:v>JULY 24' / JUNE 25'</c:v>
                </c:pt>
              </c:strCache>
            </c:strRef>
          </c:cat>
          <c:val>
            <c:numRef>
              <c:f>Sheet1!$D$2:$D$14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2-F594-4586-A139-E121192F0E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1667584"/>
        <c:axId val="211673472"/>
        <c:axId val="0"/>
      </c:bar3DChart>
      <c:catAx>
        <c:axId val="2116675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673472"/>
        <c:crosses val="autoZero"/>
        <c:auto val="1"/>
        <c:lblAlgn val="ctr"/>
        <c:lblOffset val="100"/>
        <c:noMultiLvlLbl val="0"/>
      </c:catAx>
      <c:valAx>
        <c:axId val="211673472"/>
        <c:scaling>
          <c:orientation val="minMax"/>
          <c:max val="28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667584"/>
        <c:crosses val="autoZero"/>
        <c:crossBetween val="between"/>
        <c:majorUnit val="40"/>
        <c:minorUnit val="2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JULY 13' / JUNE 14'</c:v>
                </c:pt>
                <c:pt idx="1">
                  <c:v>JULY 14' / JUNE 15'</c:v>
                </c:pt>
                <c:pt idx="2">
                  <c:v>JULY 15' / JUNE 16'</c:v>
                </c:pt>
                <c:pt idx="3">
                  <c:v>JULY 16' / JUNE 17'</c:v>
                </c:pt>
                <c:pt idx="4">
                  <c:v>JULY 17'/JUNE 18'</c:v>
                </c:pt>
                <c:pt idx="5">
                  <c:v>JULY 18' / JUNE 19'</c:v>
                </c:pt>
                <c:pt idx="6">
                  <c:v>JULY 19' / JUNE 20'</c:v>
                </c:pt>
                <c:pt idx="7">
                  <c:v>JULY 20' / JUNE 21'</c:v>
                </c:pt>
                <c:pt idx="8">
                  <c:v>JULY 21' / JUNE 22'</c:v>
                </c:pt>
                <c:pt idx="9">
                  <c:v>JULY 22' / JUNE 23'</c:v>
                </c:pt>
                <c:pt idx="10">
                  <c:v>JULY 23' / JUNE 24'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1835.72</c:v>
                </c:pt>
                <c:pt idx="1">
                  <c:v>2080.6</c:v>
                </c:pt>
                <c:pt idx="2">
                  <c:v>2547.7199999999998</c:v>
                </c:pt>
                <c:pt idx="3">
                  <c:v>3216.69</c:v>
                </c:pt>
                <c:pt idx="4">
                  <c:v>8378.01</c:v>
                </c:pt>
                <c:pt idx="5">
                  <c:v>3915.77</c:v>
                </c:pt>
                <c:pt idx="6">
                  <c:v>4169.16</c:v>
                </c:pt>
                <c:pt idx="7">
                  <c:v>3146.68</c:v>
                </c:pt>
                <c:pt idx="8">
                  <c:v>3366.63</c:v>
                </c:pt>
                <c:pt idx="9">
                  <c:v>3439.76</c:v>
                </c:pt>
                <c:pt idx="10">
                  <c:v>2522.39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ED-4FEA-988B-05FA1E7637E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Sheet1!$A$2:$A$12</c:f>
              <c:strCache>
                <c:ptCount val="11"/>
                <c:pt idx="0">
                  <c:v>JULY 13' / JUNE 14'</c:v>
                </c:pt>
                <c:pt idx="1">
                  <c:v>JULY 14' / JUNE 15'</c:v>
                </c:pt>
                <c:pt idx="2">
                  <c:v>JULY 15' / JUNE 16'</c:v>
                </c:pt>
                <c:pt idx="3">
                  <c:v>JULY 16' / JUNE 17'</c:v>
                </c:pt>
                <c:pt idx="4">
                  <c:v>JULY 17'/JUNE 18'</c:v>
                </c:pt>
                <c:pt idx="5">
                  <c:v>JULY 18' / JUNE 19'</c:v>
                </c:pt>
                <c:pt idx="6">
                  <c:v>JULY 19' / JUNE 20'</c:v>
                </c:pt>
                <c:pt idx="7">
                  <c:v>JULY 20' / JUNE 21'</c:v>
                </c:pt>
                <c:pt idx="8">
                  <c:v>JULY 21' / JUNE 22'</c:v>
                </c:pt>
                <c:pt idx="9">
                  <c:v>JULY 22' / JUNE 23'</c:v>
                </c:pt>
                <c:pt idx="10">
                  <c:v>JULY 23' / JUNE 24'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</c:numCache>
            </c:numRef>
          </c:val>
          <c:extLst>
            <c:ext xmlns:c16="http://schemas.microsoft.com/office/drawing/2014/chart" uri="{C3380CC4-5D6E-409C-BE32-E72D297353CC}">
              <c16:uniqueId val="{00000001-BDED-4FEA-988B-05FA1E7637E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Sheet1!$A$2:$A$12</c:f>
              <c:strCache>
                <c:ptCount val="11"/>
                <c:pt idx="0">
                  <c:v>JULY 13' / JUNE 14'</c:v>
                </c:pt>
                <c:pt idx="1">
                  <c:v>JULY 14' / JUNE 15'</c:v>
                </c:pt>
                <c:pt idx="2">
                  <c:v>JULY 15' / JUNE 16'</c:v>
                </c:pt>
                <c:pt idx="3">
                  <c:v>JULY 16' / JUNE 17'</c:v>
                </c:pt>
                <c:pt idx="4">
                  <c:v>JULY 17'/JUNE 18'</c:v>
                </c:pt>
                <c:pt idx="5">
                  <c:v>JULY 18' / JUNE 19'</c:v>
                </c:pt>
                <c:pt idx="6">
                  <c:v>JULY 19' / JUNE 20'</c:v>
                </c:pt>
                <c:pt idx="7">
                  <c:v>JULY 20' / JUNE 21'</c:v>
                </c:pt>
                <c:pt idx="8">
                  <c:v>JULY 21' / JUNE 22'</c:v>
                </c:pt>
                <c:pt idx="9">
                  <c:v>JULY 22' / JUNE 23'</c:v>
                </c:pt>
                <c:pt idx="10">
                  <c:v>JULY 23' / JUNE 24'</c:v>
                </c:pt>
              </c:strCache>
            </c:strRef>
          </c:cat>
          <c:val>
            <c:numRef>
              <c:f>Sheet1!$D$2:$D$12</c:f>
              <c:numCache>
                <c:formatCode>General</c:formatCode>
                <c:ptCount val="11"/>
              </c:numCache>
            </c:numRef>
          </c:val>
          <c:extLst>
            <c:ext xmlns:c16="http://schemas.microsoft.com/office/drawing/2014/chart" uri="{C3380CC4-5D6E-409C-BE32-E72D297353CC}">
              <c16:uniqueId val="{00000002-BDED-4FEA-988B-05FA1E7637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1753600"/>
        <c:axId val="211759488"/>
        <c:axId val="0"/>
      </c:bar3DChart>
      <c:catAx>
        <c:axId val="2117536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759488"/>
        <c:crosses val="autoZero"/>
        <c:auto val="1"/>
        <c:lblAlgn val="ctr"/>
        <c:lblOffset val="100"/>
        <c:noMultiLvlLbl val="0"/>
      </c:catAx>
      <c:valAx>
        <c:axId val="211759488"/>
        <c:scaling>
          <c:orientation val="minMax"/>
          <c:max val="900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753600"/>
        <c:crosses val="autoZero"/>
        <c:crossBetween val="between"/>
        <c:majorUnit val="1000"/>
        <c:minorUnit val="50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JULY 13' / JUNE 14'</c:v>
                </c:pt>
                <c:pt idx="1">
                  <c:v>JULY 14' / JUNE 15'</c:v>
                </c:pt>
                <c:pt idx="2">
                  <c:v>JULY 15' / JUNE 16'</c:v>
                </c:pt>
                <c:pt idx="3">
                  <c:v>JULY 16'/ JUNE 17'</c:v>
                </c:pt>
                <c:pt idx="4">
                  <c:v>JULY 17'/JUNE 18'</c:v>
                </c:pt>
                <c:pt idx="5">
                  <c:v>JULY 18' / JUNE 19'</c:v>
                </c:pt>
                <c:pt idx="6">
                  <c:v>JULY 19' / JUNE 20'</c:v>
                </c:pt>
                <c:pt idx="7">
                  <c:v>JULY 20' / JUNE 21'</c:v>
                </c:pt>
                <c:pt idx="8">
                  <c:v>JULY 21' / JUNE 22'</c:v>
                </c:pt>
                <c:pt idx="9">
                  <c:v>JULY 22'/ JUNE 23'</c:v>
                </c:pt>
                <c:pt idx="10">
                  <c:v>JULY 23' / JUNE 24'</c:v>
                </c:pt>
                <c:pt idx="11">
                  <c:v>JULY 24' / JUNE 25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310.47000000000003</c:v>
                </c:pt>
                <c:pt idx="1">
                  <c:v>210.38</c:v>
                </c:pt>
                <c:pt idx="2">
                  <c:v>196.08</c:v>
                </c:pt>
                <c:pt idx="3">
                  <c:v>148.86000000000001</c:v>
                </c:pt>
                <c:pt idx="4">
                  <c:v>163.93</c:v>
                </c:pt>
                <c:pt idx="5">
                  <c:v>147</c:v>
                </c:pt>
                <c:pt idx="6">
                  <c:v>183.89</c:v>
                </c:pt>
                <c:pt idx="7">
                  <c:v>184.19</c:v>
                </c:pt>
                <c:pt idx="8">
                  <c:v>213.33</c:v>
                </c:pt>
                <c:pt idx="9">
                  <c:v>107.4</c:v>
                </c:pt>
                <c:pt idx="10">
                  <c:v>28.35</c:v>
                </c:pt>
                <c:pt idx="11">
                  <c:v>12.06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34-422E-9511-E00F8127DAF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Sheet1!$A$2:$A$13</c:f>
              <c:strCache>
                <c:ptCount val="12"/>
                <c:pt idx="0">
                  <c:v>JULY 13' / JUNE 14'</c:v>
                </c:pt>
                <c:pt idx="1">
                  <c:v>JULY 14' / JUNE 15'</c:v>
                </c:pt>
                <c:pt idx="2">
                  <c:v>JULY 15' / JUNE 16'</c:v>
                </c:pt>
                <c:pt idx="3">
                  <c:v>JULY 16'/ JUNE 17'</c:v>
                </c:pt>
                <c:pt idx="4">
                  <c:v>JULY 17'/JUNE 18'</c:v>
                </c:pt>
                <c:pt idx="5">
                  <c:v>JULY 18' / JUNE 19'</c:v>
                </c:pt>
                <c:pt idx="6">
                  <c:v>JULY 19' / JUNE 20'</c:v>
                </c:pt>
                <c:pt idx="7">
                  <c:v>JULY 20' / JUNE 21'</c:v>
                </c:pt>
                <c:pt idx="8">
                  <c:v>JULY 21' / JUNE 22'</c:v>
                </c:pt>
                <c:pt idx="9">
                  <c:v>JULY 22'/ JUNE 23'</c:v>
                </c:pt>
                <c:pt idx="10">
                  <c:v>JULY 23' / JUNE 24'</c:v>
                </c:pt>
                <c:pt idx="11">
                  <c:v>JULY 24' / JUNE 25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</c:numCache>
            </c:numRef>
          </c:val>
          <c:extLst>
            <c:ext xmlns:c16="http://schemas.microsoft.com/office/drawing/2014/chart" uri="{C3380CC4-5D6E-409C-BE32-E72D297353CC}">
              <c16:uniqueId val="{00000001-E134-422E-9511-E00F8127DAF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JULY 13' / JUNE 14'</c:v>
                </c:pt>
                <c:pt idx="1">
                  <c:v>JULY 14' / JUNE 15'</c:v>
                </c:pt>
                <c:pt idx="2">
                  <c:v>JULY 15' / JUNE 16'</c:v>
                </c:pt>
                <c:pt idx="3">
                  <c:v>JULY 16'/ JUNE 17'</c:v>
                </c:pt>
                <c:pt idx="4">
                  <c:v>JULY 17'/JUNE 18'</c:v>
                </c:pt>
                <c:pt idx="5">
                  <c:v>JULY 18' / JUNE 19'</c:v>
                </c:pt>
                <c:pt idx="6">
                  <c:v>JULY 19' / JUNE 20'</c:v>
                </c:pt>
                <c:pt idx="7">
                  <c:v>JULY 20' / JUNE 21'</c:v>
                </c:pt>
                <c:pt idx="8">
                  <c:v>JULY 21' / JUNE 22'</c:v>
                </c:pt>
                <c:pt idx="9">
                  <c:v>JULY 22'/ JUNE 23'</c:v>
                </c:pt>
                <c:pt idx="10">
                  <c:v>JULY 23' / JUNE 24'</c:v>
                </c:pt>
                <c:pt idx="11">
                  <c:v>JULY 24' / JUNE 25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</c:numCache>
            </c:numRef>
          </c:val>
          <c:extLst>
            <c:ext xmlns:c16="http://schemas.microsoft.com/office/drawing/2014/chart" uri="{C3380CC4-5D6E-409C-BE32-E72D297353CC}">
              <c16:uniqueId val="{00000002-E134-422E-9511-E00F8127DA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1790848"/>
        <c:axId val="211800832"/>
        <c:axId val="0"/>
      </c:bar3DChart>
      <c:catAx>
        <c:axId val="2117908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800832"/>
        <c:crosses val="autoZero"/>
        <c:auto val="1"/>
        <c:lblAlgn val="ctr"/>
        <c:lblOffset val="100"/>
        <c:noMultiLvlLbl val="0"/>
      </c:catAx>
      <c:valAx>
        <c:axId val="211800832"/>
        <c:scaling>
          <c:orientation val="minMax"/>
          <c:max val="50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790848"/>
        <c:crosses val="autoZero"/>
        <c:crossBetween val="between"/>
        <c:majorUnit val="50"/>
        <c:minorUnit val="1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9227308518253398"/>
          <c:y val="2.5462962962962962E-2"/>
          <c:w val="0.67381782390837508"/>
          <c:h val="0.87657407407407406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JULY 12' / JUNE 13'</c:v>
                </c:pt>
                <c:pt idx="1">
                  <c:v>JULY 13' / JUNE 14'</c:v>
                </c:pt>
                <c:pt idx="2">
                  <c:v>JULY 14' / JUNE 15'</c:v>
                </c:pt>
                <c:pt idx="3">
                  <c:v>JULY 15' / JUNE 16'</c:v>
                </c:pt>
                <c:pt idx="4">
                  <c:v>JULY 16' / JUNE 17'</c:v>
                </c:pt>
                <c:pt idx="5">
                  <c:v>JULY 17'/JUNE 18'</c:v>
                </c:pt>
                <c:pt idx="6">
                  <c:v>JULY 18' / JUNE 19'</c:v>
                </c:pt>
                <c:pt idx="7">
                  <c:v>JULY 19' / JUNE 20'</c:v>
                </c:pt>
                <c:pt idx="8">
                  <c:v>JULY 20' / JUNE 21</c:v>
                </c:pt>
                <c:pt idx="9">
                  <c:v>JULY 21' / JUNE 22'</c:v>
                </c:pt>
                <c:pt idx="10">
                  <c:v>JULY 22' / JUNE 23'</c:v>
                </c:pt>
                <c:pt idx="11">
                  <c:v>JULY 23' / JUNE 24'</c:v>
                </c:pt>
                <c:pt idx="12">
                  <c:v>JULY 24' / JUNE 25'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9.42</c:v>
                </c:pt>
                <c:pt idx="1">
                  <c:v>19.239999999999998</c:v>
                </c:pt>
                <c:pt idx="2">
                  <c:v>21.94</c:v>
                </c:pt>
                <c:pt idx="3">
                  <c:v>19.78</c:v>
                </c:pt>
                <c:pt idx="4">
                  <c:v>20.27</c:v>
                </c:pt>
                <c:pt idx="5">
                  <c:v>14.09</c:v>
                </c:pt>
                <c:pt idx="6">
                  <c:v>18.239999999999998</c:v>
                </c:pt>
                <c:pt idx="7">
                  <c:v>20.79</c:v>
                </c:pt>
                <c:pt idx="8">
                  <c:v>27.43</c:v>
                </c:pt>
                <c:pt idx="9">
                  <c:v>29.47</c:v>
                </c:pt>
                <c:pt idx="10">
                  <c:v>27.25</c:v>
                </c:pt>
                <c:pt idx="11">
                  <c:v>30.41</c:v>
                </c:pt>
                <c:pt idx="12">
                  <c:v>27.2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7C-4969-AAA5-845249F22A0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Sheet1!$A$2:$A$14</c:f>
              <c:strCache>
                <c:ptCount val="13"/>
                <c:pt idx="0">
                  <c:v>JULY 12' / JUNE 13'</c:v>
                </c:pt>
                <c:pt idx="1">
                  <c:v>JULY 13' / JUNE 14'</c:v>
                </c:pt>
                <c:pt idx="2">
                  <c:v>JULY 14' / JUNE 15'</c:v>
                </c:pt>
                <c:pt idx="3">
                  <c:v>JULY 15' / JUNE 16'</c:v>
                </c:pt>
                <c:pt idx="4">
                  <c:v>JULY 16' / JUNE 17'</c:v>
                </c:pt>
                <c:pt idx="5">
                  <c:v>JULY 17'/JUNE 18'</c:v>
                </c:pt>
                <c:pt idx="6">
                  <c:v>JULY 18' / JUNE 19'</c:v>
                </c:pt>
                <c:pt idx="7">
                  <c:v>JULY 19' / JUNE 20'</c:v>
                </c:pt>
                <c:pt idx="8">
                  <c:v>JULY 20' / JUNE 21</c:v>
                </c:pt>
                <c:pt idx="9">
                  <c:v>JULY 21' / JUNE 22'</c:v>
                </c:pt>
                <c:pt idx="10">
                  <c:v>JULY 22' / JUNE 23'</c:v>
                </c:pt>
                <c:pt idx="11">
                  <c:v>JULY 23' / JUNE 24'</c:v>
                </c:pt>
                <c:pt idx="12">
                  <c:v>JULY 24' / JUNE 25'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1-817C-4969-AAA5-845249F22A0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Sheet1!$A$2:$A$14</c:f>
              <c:strCache>
                <c:ptCount val="13"/>
                <c:pt idx="0">
                  <c:v>JULY 12' / JUNE 13'</c:v>
                </c:pt>
                <c:pt idx="1">
                  <c:v>JULY 13' / JUNE 14'</c:v>
                </c:pt>
                <c:pt idx="2">
                  <c:v>JULY 14' / JUNE 15'</c:v>
                </c:pt>
                <c:pt idx="3">
                  <c:v>JULY 15' / JUNE 16'</c:v>
                </c:pt>
                <c:pt idx="4">
                  <c:v>JULY 16' / JUNE 17'</c:v>
                </c:pt>
                <c:pt idx="5">
                  <c:v>JULY 17'/JUNE 18'</c:v>
                </c:pt>
                <c:pt idx="6">
                  <c:v>JULY 18' / JUNE 19'</c:v>
                </c:pt>
                <c:pt idx="7">
                  <c:v>JULY 19' / JUNE 20'</c:v>
                </c:pt>
                <c:pt idx="8">
                  <c:v>JULY 20' / JUNE 21</c:v>
                </c:pt>
                <c:pt idx="9">
                  <c:v>JULY 21' / JUNE 22'</c:v>
                </c:pt>
                <c:pt idx="10">
                  <c:v>JULY 22' / JUNE 23'</c:v>
                </c:pt>
                <c:pt idx="11">
                  <c:v>JULY 23' / JUNE 24'</c:v>
                </c:pt>
                <c:pt idx="12">
                  <c:v>JULY 24' / JUNE 25'</c:v>
                </c:pt>
              </c:strCache>
            </c:strRef>
          </c:cat>
          <c:val>
            <c:numRef>
              <c:f>Sheet1!$D$2:$D$14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2-817C-4969-AAA5-845249F22A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2032128"/>
        <c:axId val="212042112"/>
        <c:axId val="0"/>
      </c:bar3DChart>
      <c:catAx>
        <c:axId val="2120321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2042112"/>
        <c:crosses val="autoZero"/>
        <c:auto val="1"/>
        <c:lblAlgn val="ctr"/>
        <c:lblOffset val="100"/>
        <c:noMultiLvlLbl val="0"/>
      </c:catAx>
      <c:valAx>
        <c:axId val="212042112"/>
        <c:scaling>
          <c:orientation val="minMax"/>
          <c:max val="3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2032128"/>
        <c:crosses val="autoZero"/>
        <c:crossBetween val="between"/>
        <c:majorUnit val="5"/>
        <c:minorUnit val="5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9227308518253398"/>
          <c:y val="0"/>
          <c:w val="0.67381782390837508"/>
          <c:h val="0.90337899543378997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JULY 13' / JUNE 14'</c:v>
                </c:pt>
                <c:pt idx="1">
                  <c:v>JULY 14' / JUNE 15'</c:v>
                </c:pt>
                <c:pt idx="2">
                  <c:v>JULY 15' / JUNE 16'</c:v>
                </c:pt>
                <c:pt idx="3">
                  <c:v>JULY 16'/ JUNE 17'</c:v>
                </c:pt>
                <c:pt idx="4">
                  <c:v>JULY 17'/JUNE 18'</c:v>
                </c:pt>
                <c:pt idx="5">
                  <c:v>JULY 18' / JUNE 19'</c:v>
                </c:pt>
                <c:pt idx="6">
                  <c:v>JULY 19' / JUNE 20'</c:v>
                </c:pt>
                <c:pt idx="7">
                  <c:v>JULY 20' / JUNE 21'</c:v>
                </c:pt>
                <c:pt idx="8">
                  <c:v>JULY 21' / JUNE 22'</c:v>
                </c:pt>
                <c:pt idx="9">
                  <c:v>JULY 22' / JUNE 23'</c:v>
                </c:pt>
                <c:pt idx="10">
                  <c:v>JULY 23' / JUNE 24'</c:v>
                </c:pt>
                <c:pt idx="11">
                  <c:v>JULY 24' /  JUNE 25'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4.62</c:v>
                </c:pt>
                <c:pt idx="2">
                  <c:v>2.5</c:v>
                </c:pt>
                <c:pt idx="3">
                  <c:v>4.92</c:v>
                </c:pt>
                <c:pt idx="4">
                  <c:v>2.34</c:v>
                </c:pt>
                <c:pt idx="5">
                  <c:v>3.18</c:v>
                </c:pt>
                <c:pt idx="6">
                  <c:v>5.34</c:v>
                </c:pt>
                <c:pt idx="7">
                  <c:v>6.08</c:v>
                </c:pt>
                <c:pt idx="8">
                  <c:v>10.45</c:v>
                </c:pt>
                <c:pt idx="9">
                  <c:v>4.58</c:v>
                </c:pt>
                <c:pt idx="10">
                  <c:v>4.16</c:v>
                </c:pt>
                <c:pt idx="11">
                  <c:v>4.62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50-4286-AFFA-9CF956BA8D8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Sheet1!$A$2:$A$13</c:f>
              <c:strCache>
                <c:ptCount val="12"/>
                <c:pt idx="0">
                  <c:v>JULY 13' / JUNE 14'</c:v>
                </c:pt>
                <c:pt idx="1">
                  <c:v>JULY 14' / JUNE 15'</c:v>
                </c:pt>
                <c:pt idx="2">
                  <c:v>JULY 15' / JUNE 16'</c:v>
                </c:pt>
                <c:pt idx="3">
                  <c:v>JULY 16'/ JUNE 17'</c:v>
                </c:pt>
                <c:pt idx="4">
                  <c:v>JULY 17'/JUNE 18'</c:v>
                </c:pt>
                <c:pt idx="5">
                  <c:v>JULY 18' / JUNE 19'</c:v>
                </c:pt>
                <c:pt idx="6">
                  <c:v>JULY 19' / JUNE 20'</c:v>
                </c:pt>
                <c:pt idx="7">
                  <c:v>JULY 20' / JUNE 21'</c:v>
                </c:pt>
                <c:pt idx="8">
                  <c:v>JULY 21' / JUNE 22'</c:v>
                </c:pt>
                <c:pt idx="9">
                  <c:v>JULY 22' / JUNE 23'</c:v>
                </c:pt>
                <c:pt idx="10">
                  <c:v>JULY 23' / JUNE 24'</c:v>
                </c:pt>
                <c:pt idx="11">
                  <c:v>JULY 24' /  JUNE 25'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</c:numCache>
            </c:numRef>
          </c:val>
          <c:extLst>
            <c:ext xmlns:c16="http://schemas.microsoft.com/office/drawing/2014/chart" uri="{C3380CC4-5D6E-409C-BE32-E72D297353CC}">
              <c16:uniqueId val="{00000001-0250-4286-AFFA-9CF956BA8D8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Sheet1!$A$2:$A$13</c:f>
              <c:strCache>
                <c:ptCount val="12"/>
                <c:pt idx="0">
                  <c:v>JULY 13' / JUNE 14'</c:v>
                </c:pt>
                <c:pt idx="1">
                  <c:v>JULY 14' / JUNE 15'</c:v>
                </c:pt>
                <c:pt idx="2">
                  <c:v>JULY 15' / JUNE 16'</c:v>
                </c:pt>
                <c:pt idx="3">
                  <c:v>JULY 16'/ JUNE 17'</c:v>
                </c:pt>
                <c:pt idx="4">
                  <c:v>JULY 17'/JUNE 18'</c:v>
                </c:pt>
                <c:pt idx="5">
                  <c:v>JULY 18' / JUNE 19'</c:v>
                </c:pt>
                <c:pt idx="6">
                  <c:v>JULY 19' / JUNE 20'</c:v>
                </c:pt>
                <c:pt idx="7">
                  <c:v>JULY 20' / JUNE 21'</c:v>
                </c:pt>
                <c:pt idx="8">
                  <c:v>JULY 21' / JUNE 22'</c:v>
                </c:pt>
                <c:pt idx="9">
                  <c:v>JULY 22' / JUNE 23'</c:v>
                </c:pt>
                <c:pt idx="10">
                  <c:v>JULY 23' / JUNE 24'</c:v>
                </c:pt>
                <c:pt idx="11">
                  <c:v>JULY 24' /  JUNE 25'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</c:numCache>
            </c:numRef>
          </c:val>
          <c:extLst>
            <c:ext xmlns:c16="http://schemas.microsoft.com/office/drawing/2014/chart" uri="{C3380CC4-5D6E-409C-BE32-E72D297353CC}">
              <c16:uniqueId val="{00000002-0250-4286-AFFA-9CF956BA8D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2114048"/>
        <c:axId val="212124032"/>
        <c:axId val="0"/>
      </c:bar3DChart>
      <c:catAx>
        <c:axId val="2121140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2124032"/>
        <c:crosses val="autoZero"/>
        <c:auto val="1"/>
        <c:lblAlgn val="ctr"/>
        <c:lblOffset val="100"/>
        <c:noMultiLvlLbl val="0"/>
      </c:catAx>
      <c:valAx>
        <c:axId val="212124032"/>
        <c:scaling>
          <c:orientation val="minMax"/>
          <c:max val="1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2114048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C0CA8E8-D11F-47F1-8001-B5319ADF067D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2E76360-AF18-4FE8-8D69-83A4B9CEA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808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E76360-AF18-4FE8-8D69-83A4B9CEA99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044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D007A17-2DC0-4C66-90BD-8E6D8BF44E08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AB7847E-6011-4AAA-8E0C-EC5AB9BB9B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A17-2DC0-4C66-90BD-8E6D8BF44E08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7847E-6011-4AAA-8E0C-EC5AB9BB9B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A17-2DC0-4C66-90BD-8E6D8BF44E08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7847E-6011-4AAA-8E0C-EC5AB9BB9B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A17-2DC0-4C66-90BD-8E6D8BF44E08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7847E-6011-4AAA-8E0C-EC5AB9BB9BF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A17-2DC0-4C66-90BD-8E6D8BF44E08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7847E-6011-4AAA-8E0C-EC5AB9BB9BF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A17-2DC0-4C66-90BD-8E6D8BF44E08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7847E-6011-4AAA-8E0C-EC5AB9BB9BF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A17-2DC0-4C66-90BD-8E6D8BF44E08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7847E-6011-4AAA-8E0C-EC5AB9BB9BF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A17-2DC0-4C66-90BD-8E6D8BF44E08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7847E-6011-4AAA-8E0C-EC5AB9BB9BF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A17-2DC0-4C66-90BD-8E6D8BF44E08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7847E-6011-4AAA-8E0C-EC5AB9BB9B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D007A17-2DC0-4C66-90BD-8E6D8BF44E08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7847E-6011-4AAA-8E0C-EC5AB9BB9BF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D007A17-2DC0-4C66-90BD-8E6D8BF44E08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AB7847E-6011-4AAA-8E0C-EC5AB9BB9BF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D007A17-2DC0-4C66-90BD-8E6D8BF44E08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AB7847E-6011-4AAA-8E0C-EC5AB9BB9BF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/>
              <a:t>RICHMOND COUNTY RECYCLING</a:t>
            </a:r>
            <a:br>
              <a:rPr lang="en-US" sz="3200" b="1" dirty="0"/>
            </a:br>
            <a:r>
              <a:rPr lang="en-US" sz="3200" b="1" dirty="0"/>
              <a:t>PAPER / PLASTIC / CANS   (TONS)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579641151"/>
              </p:ext>
            </p:extLst>
          </p:nvPr>
        </p:nvGraphicFramePr>
        <p:xfrm>
          <a:off x="609600" y="1524000"/>
          <a:ext cx="78486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634728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RICHMOND COUNTY RECYCLING</a:t>
            </a:r>
            <a:br>
              <a:rPr lang="en-US" sz="2800" dirty="0"/>
            </a:br>
            <a:r>
              <a:rPr lang="en-US" sz="2800" dirty="0"/>
              <a:t>(HHW) HOUSEHOLD HAZARDOUS WASTE</a:t>
            </a:r>
            <a:br>
              <a:rPr lang="en-US" sz="2800" dirty="0"/>
            </a:br>
            <a:r>
              <a:rPr lang="en-US" sz="2800" dirty="0"/>
              <a:t> TONS COLLECTED 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399614738"/>
              </p:ext>
            </p:extLst>
          </p:nvPr>
        </p:nvGraphicFramePr>
        <p:xfrm>
          <a:off x="1524000" y="1219200"/>
          <a:ext cx="64770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18104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/>
              <a:t>RICHMOND COUNTY SOLID WASTE DISPOSAL (TONS)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463262073"/>
              </p:ext>
            </p:extLst>
          </p:nvPr>
        </p:nvGraphicFramePr>
        <p:xfrm>
          <a:off x="304800" y="1295400"/>
          <a:ext cx="83820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21835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RICHMOND COUNTY RECYCLING</a:t>
            </a:r>
            <a:br>
              <a:rPr lang="en-US" sz="3200" b="1" dirty="0"/>
            </a:br>
            <a:r>
              <a:rPr lang="en-US" sz="3200" b="1" dirty="0"/>
              <a:t>ELECTRONIC COMPONENTS   (TONS)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342934793"/>
              </p:ext>
            </p:extLst>
          </p:nvPr>
        </p:nvGraphicFramePr>
        <p:xfrm>
          <a:off x="304800" y="1295400"/>
          <a:ext cx="83820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68595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/>
              <a:t>RICHMOND COUNTY RECYCLING</a:t>
            </a:r>
            <a:br>
              <a:rPr lang="en-US" sz="3200" b="1" dirty="0"/>
            </a:br>
            <a:r>
              <a:rPr lang="en-US" sz="3200" b="1" dirty="0"/>
              <a:t>USED TIRES       (TONS)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790115453"/>
              </p:ext>
            </p:extLst>
          </p:nvPr>
        </p:nvGraphicFramePr>
        <p:xfrm>
          <a:off x="304800" y="1219200"/>
          <a:ext cx="83820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34695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/>
              <a:t>RICHMOND COUNTY RECYCLING</a:t>
            </a:r>
            <a:br>
              <a:rPr lang="en-US" sz="3200" b="1" dirty="0"/>
            </a:br>
            <a:r>
              <a:rPr lang="en-US" sz="3200" b="1" dirty="0"/>
              <a:t>SCRAP METAL     (TONS)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695635994"/>
              </p:ext>
            </p:extLst>
          </p:nvPr>
        </p:nvGraphicFramePr>
        <p:xfrm>
          <a:off x="304800" y="1295400"/>
          <a:ext cx="8458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25893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/>
              <a:t>RICHMOND COUNTY RECYCLING</a:t>
            </a:r>
            <a:br>
              <a:rPr lang="en-US" sz="3200" b="1" dirty="0"/>
            </a:br>
            <a:r>
              <a:rPr lang="en-US" sz="3200" b="1" dirty="0"/>
              <a:t>YARD WASTE     (TONS)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333628997"/>
              </p:ext>
            </p:extLst>
          </p:nvPr>
        </p:nvGraphicFramePr>
        <p:xfrm>
          <a:off x="304800" y="1219200"/>
          <a:ext cx="83820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30219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/>
              <a:t>RICHMOND COUNTY RECYCLING</a:t>
            </a:r>
            <a:br>
              <a:rPr lang="en-US" sz="3200" b="1" dirty="0"/>
            </a:br>
            <a:r>
              <a:rPr lang="en-US" sz="3200" b="1" dirty="0"/>
              <a:t>WOODEN PALLETS     (TONS)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433096026"/>
              </p:ext>
            </p:extLst>
          </p:nvPr>
        </p:nvGraphicFramePr>
        <p:xfrm>
          <a:off x="304800" y="1143000"/>
          <a:ext cx="83820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99218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/>
              <a:t>RICHMOND COUNTY RECYCLING</a:t>
            </a:r>
            <a:br>
              <a:rPr lang="en-US" sz="3200" b="1" dirty="0"/>
            </a:br>
            <a:r>
              <a:rPr lang="en-US" sz="3200" b="1" dirty="0"/>
              <a:t>WASTE MOTOR OIL      (TONS)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989359413"/>
              </p:ext>
            </p:extLst>
          </p:nvPr>
        </p:nvGraphicFramePr>
        <p:xfrm>
          <a:off x="304800" y="1143000"/>
          <a:ext cx="83820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77269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/>
              <a:t>RICHMOND COUNTY RECYCLING</a:t>
            </a:r>
            <a:br>
              <a:rPr lang="en-US" sz="3200" b="1" dirty="0"/>
            </a:br>
            <a:r>
              <a:rPr lang="en-US" sz="3200" b="1" dirty="0"/>
              <a:t>WASTE COOKING OIL      (TONS)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467426640"/>
              </p:ext>
            </p:extLst>
          </p:nvPr>
        </p:nvGraphicFramePr>
        <p:xfrm>
          <a:off x="304800" y="1143000"/>
          <a:ext cx="83820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845980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338</TotalTime>
  <Words>100</Words>
  <Application>Microsoft Office PowerPoint</Application>
  <PresentationFormat>On-screen Show (4:3)</PresentationFormat>
  <Paragraphs>11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Calibri</vt:lpstr>
      <vt:lpstr>Lucida Sans Unicode</vt:lpstr>
      <vt:lpstr>Verdana</vt:lpstr>
      <vt:lpstr>Wingdings 2</vt:lpstr>
      <vt:lpstr>Wingdings 3</vt:lpstr>
      <vt:lpstr>Concourse</vt:lpstr>
      <vt:lpstr>RICHMOND COUNTY RECYCLING PAPER / PLASTIC / CANS   (TONS)</vt:lpstr>
      <vt:lpstr>RICHMOND COUNTY SOLID WASTE DISPOSAL (TONS)</vt:lpstr>
      <vt:lpstr>RICHMOND COUNTY RECYCLING ELECTRONIC COMPONENTS   (TONS)</vt:lpstr>
      <vt:lpstr>RICHMOND COUNTY RECYCLING USED TIRES       (TONS)</vt:lpstr>
      <vt:lpstr>RICHMOND COUNTY RECYCLING SCRAP METAL     (TONS)</vt:lpstr>
      <vt:lpstr>RICHMOND COUNTY RECYCLING YARD WASTE     (TONS)</vt:lpstr>
      <vt:lpstr>RICHMOND COUNTY RECYCLING WOODEN PALLETS     (TONS)</vt:lpstr>
      <vt:lpstr>RICHMOND COUNTY RECYCLING WASTE MOTOR OIL      (TONS)</vt:lpstr>
      <vt:lpstr>RICHMOND COUNTY RECYCLING WASTE COOKING OIL      (TONS)</vt:lpstr>
      <vt:lpstr>RICHMOND COUNTY RECYCLING (HHW) HOUSEHOLD HAZARDOUS WASTE  TONS COLLECTED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RICHMOND COUNTY SOLID WASTE DISPOSAL (TONS)</dc:title>
  <dc:creator>Jerry L. Austin</dc:creator>
  <cp:lastModifiedBy>Bryan K. Leggett</cp:lastModifiedBy>
  <cp:revision>45</cp:revision>
  <cp:lastPrinted>2021-08-26T14:07:45Z</cp:lastPrinted>
  <dcterms:created xsi:type="dcterms:W3CDTF">2014-11-14T13:04:51Z</dcterms:created>
  <dcterms:modified xsi:type="dcterms:W3CDTF">2025-08-19T18:32:20Z</dcterms:modified>
</cp:coreProperties>
</file>